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301"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4" d="100"/>
          <a:sy n="84" d="100"/>
        </p:scale>
        <p:origin x="138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C011CD3-7CFF-49E4-814F-8FF4E5819514}" type="datetimeFigureOut">
              <a:rPr lang="nl-NL" smtClean="0"/>
              <a:t>18-6-2019</a:t>
            </a:fld>
            <a:endParaRPr lang="nl-NL"/>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4ED00C6-A7DF-4CF1-AD2E-1ACF47B60CB1}" type="slidenum">
              <a:rPr lang="nl-NL" smtClean="0"/>
              <a:t>‹nr.›</a:t>
            </a:fld>
            <a:endParaRPr lang="nl-NL"/>
          </a:p>
        </p:txBody>
      </p:sp>
    </p:spTree>
    <p:extLst>
      <p:ext uri="{BB962C8B-B14F-4D97-AF65-F5344CB8AC3E}">
        <p14:creationId xmlns:p14="http://schemas.microsoft.com/office/powerpoint/2010/main" val="39456363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18-6-2019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1"/>
            <a:ext cx="9144000" cy="6856629"/>
          </a:xfrm>
          <a:prstGeom prst="rect">
            <a:avLst/>
          </a:prstGeom>
        </p:spPr>
      </p:pic>
      <p:pic>
        <p:nvPicPr>
          <p:cNvPr id="4" name="Afbeelding 3"/>
          <p:cNvPicPr>
            <a:picLocks noChangeAspect="1"/>
          </p:cNvPicPr>
          <p:nvPr/>
        </p:nvPicPr>
        <p:blipFill>
          <a:blip r:embed="rId3"/>
          <a:stretch>
            <a:fillRect/>
          </a:stretch>
        </p:blipFill>
        <p:spPr>
          <a:xfrm>
            <a:off x="1249392" y="3105884"/>
            <a:ext cx="6645216" cy="646232"/>
          </a:xfrm>
          <a:prstGeom prst="rect">
            <a:avLst/>
          </a:prstGeom>
        </p:spPr>
      </p:pic>
      <p:pic>
        <p:nvPicPr>
          <p:cNvPr id="5" name="Afbeelding 4"/>
          <p:cNvPicPr>
            <a:picLocks noChangeAspect="1"/>
          </p:cNvPicPr>
          <p:nvPr/>
        </p:nvPicPr>
        <p:blipFill>
          <a:blip r:embed="rId3"/>
          <a:stretch>
            <a:fillRect/>
          </a:stretch>
        </p:blipFill>
        <p:spPr>
          <a:xfrm>
            <a:off x="2051720" y="1412776"/>
            <a:ext cx="6645216" cy="646232"/>
          </a:xfrm>
          <a:prstGeom prst="rect">
            <a:avLst/>
          </a:prstGeom>
        </p:spPr>
      </p:pic>
      <p:sp>
        <p:nvSpPr>
          <p:cNvPr id="6" name="Titel 1"/>
          <p:cNvSpPr txBox="1">
            <a:spLocks/>
          </p:cNvSpPr>
          <p:nvPr/>
        </p:nvSpPr>
        <p:spPr>
          <a:xfrm>
            <a:off x="1331640" y="764704"/>
            <a:ext cx="6645424" cy="223224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nl-NL" sz="3900" b="1" dirty="0" smtClean="0"/>
              <a:t>Wat wil het varken</a:t>
            </a:r>
            <a:r>
              <a:rPr lang="nl-NL" sz="3900" b="1" dirty="0" smtClean="0"/>
              <a:t>?</a:t>
            </a:r>
          </a:p>
          <a:p>
            <a:endParaRPr lang="nl-NL" sz="3900" b="1" dirty="0" smtClean="0"/>
          </a:p>
          <a:p>
            <a:r>
              <a:rPr lang="nl-NL" dirty="0"/>
              <a:t>-Gedrag &amp; </a:t>
            </a:r>
            <a:r>
              <a:rPr lang="nl-NL" dirty="0" smtClean="0"/>
              <a:t>Welzijn-</a:t>
            </a:r>
          </a:p>
          <a:p>
            <a:endParaRPr lang="nl-NL" dirty="0"/>
          </a:p>
          <a:p>
            <a:r>
              <a:rPr lang="nl-NL" sz="2300" b="1" dirty="0" smtClean="0"/>
              <a:t>(onderdeel van IBS Onderhouden)</a:t>
            </a:r>
            <a:endParaRPr lang="nl-NL" sz="2300" b="1" dirty="0"/>
          </a:p>
          <a:p>
            <a:endParaRPr lang="nl-NL" sz="3900" b="1" dirty="0"/>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68313" y="485775"/>
            <a:ext cx="7773987" cy="1143000"/>
          </a:xfrm>
        </p:spPr>
        <p:txBody>
          <a:bodyPr/>
          <a:lstStyle/>
          <a:p>
            <a:r>
              <a:rPr lang="nl-NL" altLang="nl-NL" smtClean="0"/>
              <a:t>Sociaal gedrag</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BE51F038-5C73-48B3-B12D-CA9CD23753D8}" type="slidenum">
              <a:rPr lang="en-US" altLang="nl-NL" sz="1200">
                <a:solidFill>
                  <a:schemeClr val="bg2"/>
                </a:solidFill>
              </a:rPr>
              <a:pPr/>
              <a:t>10</a:t>
            </a:fld>
            <a:endParaRPr lang="en-US" altLang="nl-NL" sz="1200">
              <a:solidFill>
                <a:schemeClr val="bg2"/>
              </a:solidFill>
            </a:endParaRP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2573338"/>
            <a:ext cx="5040313" cy="2170112"/>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7413" name="Tekstvak 4"/>
          <p:cNvSpPr txBox="1">
            <a:spLocks noChangeArrowheads="1"/>
          </p:cNvSpPr>
          <p:nvPr/>
        </p:nvSpPr>
        <p:spPr bwMode="auto">
          <a:xfrm>
            <a:off x="2555875" y="1412875"/>
            <a:ext cx="2592388" cy="830263"/>
          </a:xfrm>
          <a:prstGeom prst="rect">
            <a:avLst/>
          </a:prstGeom>
          <a:solidFill>
            <a:schemeClr val="bg1"/>
          </a:solidFill>
          <a:ln w="25400">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buFontTx/>
              <a:buNone/>
            </a:pPr>
            <a:r>
              <a:rPr lang="nl-NL" altLang="nl-NL" sz="1600"/>
              <a:t>Varkens in de natuur leven in familiegroep</a:t>
            </a:r>
          </a:p>
        </p:txBody>
      </p:sp>
      <p:sp>
        <p:nvSpPr>
          <p:cNvPr id="17414" name="Tekstvak 5"/>
          <p:cNvSpPr txBox="1">
            <a:spLocks noChangeArrowheads="1"/>
          </p:cNvSpPr>
          <p:nvPr/>
        </p:nvSpPr>
        <p:spPr bwMode="auto">
          <a:xfrm>
            <a:off x="971550" y="4868863"/>
            <a:ext cx="3744913" cy="1570037"/>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Een big leert al op vroege leeftijd wat normaal sociaal gedrag is. Leert een big dat niet dan heeft een big daar op latere leeftijd last van als het in een andere groep moet functioneren</a:t>
            </a:r>
          </a:p>
        </p:txBody>
      </p:sp>
      <p:sp>
        <p:nvSpPr>
          <p:cNvPr id="8" name="Tekstvak 7"/>
          <p:cNvSpPr txBox="1"/>
          <p:nvPr/>
        </p:nvSpPr>
        <p:spPr>
          <a:xfrm>
            <a:off x="6156325" y="2243138"/>
            <a:ext cx="2879725" cy="2862262"/>
          </a:xfrm>
          <a:prstGeom prst="rect">
            <a:avLst/>
          </a:prstGeom>
          <a:solidFill>
            <a:schemeClr val="bg1"/>
          </a:solidFill>
          <a:ln>
            <a:solidFill>
              <a:srgbClr val="000000"/>
            </a:solidFill>
          </a:ln>
        </p:spPr>
        <p:txBody>
          <a:bodyPr>
            <a:spAutoFit/>
          </a:bodyPr>
          <a:lstStyle/>
          <a:p>
            <a:pPr>
              <a:defRPr/>
            </a:pPr>
            <a:r>
              <a:rPr lang="nl-NL" dirty="0"/>
              <a:t>Eisen leefruimte:</a:t>
            </a:r>
          </a:p>
          <a:p>
            <a:pPr marL="285750" indent="-285750">
              <a:buFont typeface="Wingdings" panose="05000000000000000000" pitchFamily="2" charset="2"/>
              <a:buChar char="Ø"/>
              <a:defRPr/>
            </a:pPr>
            <a:r>
              <a:rPr lang="nl-NL" b="0" dirty="0"/>
              <a:t>Voldoende ruimte:</a:t>
            </a:r>
          </a:p>
          <a:p>
            <a:pPr marL="742950" lvl="1" indent="-285750">
              <a:buFont typeface="Arial" panose="020B0604020202020204" pitchFamily="34" charset="0"/>
              <a:buChar char="•"/>
              <a:defRPr/>
            </a:pPr>
            <a:r>
              <a:rPr lang="nl-NL" sz="1200" b="0" dirty="0"/>
              <a:t>Cirkelen</a:t>
            </a:r>
          </a:p>
          <a:p>
            <a:pPr marL="285750" indent="-285750">
              <a:buFont typeface="Wingdings" panose="05000000000000000000" pitchFamily="2" charset="2"/>
              <a:buChar char="Ø"/>
              <a:defRPr/>
            </a:pPr>
            <a:r>
              <a:rPr lang="nl-NL" b="0" dirty="0"/>
              <a:t>Voldoende stroeve ondergrond</a:t>
            </a:r>
          </a:p>
          <a:p>
            <a:pPr marL="285750" indent="-285750">
              <a:buFont typeface="Wingdings" panose="05000000000000000000" pitchFamily="2" charset="2"/>
              <a:buChar char="Ø"/>
              <a:defRPr/>
            </a:pPr>
            <a:r>
              <a:rPr lang="nl-NL" b="0" dirty="0"/>
              <a:t>Inrichting:</a:t>
            </a:r>
          </a:p>
          <a:p>
            <a:pPr marL="742950" lvl="1" indent="-285750">
              <a:buFont typeface="Arial" panose="020B0604020202020204" pitchFamily="34" charset="0"/>
              <a:buChar char="•"/>
              <a:defRPr/>
            </a:pPr>
            <a:r>
              <a:rPr lang="nl-NL" sz="1200" b="0" dirty="0"/>
              <a:t>Terugtrekken</a:t>
            </a:r>
          </a:p>
          <a:p>
            <a:pPr marL="742950" lvl="1" indent="-285750">
              <a:buFont typeface="Arial" panose="020B0604020202020204" pitchFamily="34" charset="0"/>
              <a:buChar char="•"/>
              <a:defRPr/>
            </a:pPr>
            <a:r>
              <a:rPr lang="nl-NL" sz="1200" b="0" dirty="0"/>
              <a:t>Wijken voor een </a:t>
            </a:r>
            <a:r>
              <a:rPr lang="nl-NL" sz="1200" b="0" dirty="0" smtClean="0"/>
              <a:t>sterkere soortgenoot</a:t>
            </a:r>
            <a:endParaRPr lang="nl-NL" sz="1200" b="0" dirty="0"/>
          </a:p>
          <a:p>
            <a:pPr marL="285750" indent="-285750">
              <a:buFont typeface="Wingdings" panose="05000000000000000000" pitchFamily="2" charset="2"/>
              <a:buChar char="Ø"/>
              <a:defRPr/>
            </a:pPr>
            <a:r>
              <a:rPr lang="nl-NL" b="0" dirty="0"/>
              <a:t>Visueel, fysiek en verbaal contact </a:t>
            </a:r>
          </a:p>
        </p:txBody>
      </p:sp>
      <p:sp>
        <p:nvSpPr>
          <p:cNvPr id="17416" name="PIJL-RECHTS 8"/>
          <p:cNvSpPr>
            <a:spLocks noChangeArrowheads="1"/>
          </p:cNvSpPr>
          <p:nvPr/>
        </p:nvSpPr>
        <p:spPr bwMode="auto">
          <a:xfrm>
            <a:off x="5508625" y="3567113"/>
            <a:ext cx="576263" cy="215900"/>
          </a:xfrm>
          <a:prstGeom prst="rightArrow">
            <a:avLst>
              <a:gd name="adj1" fmla="val 50000"/>
              <a:gd name="adj2" fmla="val 50046"/>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b="0">
              <a:latin typeface="Arial" panose="020B0604020202020204" pitchFamily="34" charset="0"/>
            </a:endParaRPr>
          </a:p>
        </p:txBody>
      </p:sp>
    </p:spTree>
    <p:extLst>
      <p:ext uri="{BB962C8B-B14F-4D97-AF65-F5344CB8AC3E}">
        <p14:creationId xmlns:p14="http://schemas.microsoft.com/office/powerpoint/2010/main" val="282454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57200" y="493714"/>
            <a:ext cx="8362950" cy="1143000"/>
          </a:xfrm>
        </p:spPr>
        <p:txBody>
          <a:bodyPr/>
          <a:lstStyle/>
          <a:p>
            <a:pPr algn="ctr"/>
            <a:r>
              <a:rPr lang="nl-NL" altLang="nl-NL" dirty="0" smtClean="0"/>
              <a:t>Thermoregulatie </a:t>
            </a:r>
            <a:br>
              <a:rPr lang="nl-NL" altLang="nl-NL" dirty="0" smtClean="0"/>
            </a:br>
            <a:r>
              <a:rPr lang="nl-NL" altLang="nl-NL" dirty="0" smtClean="0"/>
              <a:t>(lichaamstemperatuur op peil houden)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7B11D4BE-AD95-4327-ADBB-3A56B2AC2BC5}" type="slidenum">
              <a:rPr lang="en-US" altLang="nl-NL" sz="1200">
                <a:solidFill>
                  <a:schemeClr val="bg2"/>
                </a:solidFill>
              </a:rPr>
              <a:pPr/>
              <a:t>11</a:t>
            </a:fld>
            <a:endParaRPr lang="en-US" altLang="nl-NL" sz="1200">
              <a:solidFill>
                <a:schemeClr val="bg2"/>
              </a:solidFill>
            </a:endParaRPr>
          </a:p>
        </p:txBody>
      </p:sp>
      <p:pic>
        <p:nvPicPr>
          <p:cNvPr id="1843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2138" y="4568825"/>
            <a:ext cx="7373937" cy="18272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8437" name="Tekstvak 5"/>
          <p:cNvSpPr txBox="1">
            <a:spLocks noChangeArrowheads="1"/>
          </p:cNvSpPr>
          <p:nvPr/>
        </p:nvSpPr>
        <p:spPr bwMode="auto">
          <a:xfrm>
            <a:off x="457200" y="2057401"/>
            <a:ext cx="5616575" cy="1373187"/>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1" dirty="0"/>
              <a:t>Comfortzone</a:t>
            </a:r>
            <a:r>
              <a:rPr lang="nl-NL" altLang="nl-NL" sz="1600" dirty="0"/>
              <a:t>: </a:t>
            </a:r>
            <a:r>
              <a:rPr lang="nl-NL" altLang="nl-NL" sz="1600" b="0" dirty="0"/>
              <a:t>het varken hoeft niks te doen om zijn lichaamstemperatuur op peil te houden.</a:t>
            </a:r>
          </a:p>
          <a:p>
            <a:pPr>
              <a:buFontTx/>
              <a:buNone/>
            </a:pPr>
            <a:r>
              <a:rPr lang="nl-NL" altLang="nl-NL" sz="1600" b="1" dirty="0" err="1"/>
              <a:t>Thermoneutrale</a:t>
            </a:r>
            <a:r>
              <a:rPr lang="nl-NL" altLang="nl-NL" sz="1600" b="1" dirty="0"/>
              <a:t> zone</a:t>
            </a:r>
            <a:r>
              <a:rPr lang="nl-NL" altLang="nl-NL" sz="1600" dirty="0"/>
              <a:t>: </a:t>
            </a:r>
            <a:r>
              <a:rPr lang="nl-NL" altLang="nl-NL" sz="1600" b="0" dirty="0"/>
              <a:t>door het veranderen in gedrag kan het varken zijn lichaamstemperatuur op peil houden</a:t>
            </a: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124200"/>
            <a:ext cx="59753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kstvak 6"/>
          <p:cNvSpPr txBox="1">
            <a:spLocks noChangeArrowheads="1"/>
          </p:cNvSpPr>
          <p:nvPr/>
        </p:nvSpPr>
        <p:spPr bwMode="auto">
          <a:xfrm>
            <a:off x="495300" y="3763963"/>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°C</a:t>
            </a:r>
          </a:p>
        </p:txBody>
      </p:sp>
      <p:sp>
        <p:nvSpPr>
          <p:cNvPr id="18440" name="Tekstvak 7"/>
          <p:cNvSpPr txBox="1">
            <a:spLocks noChangeArrowheads="1"/>
          </p:cNvSpPr>
          <p:nvPr/>
        </p:nvSpPr>
        <p:spPr bwMode="auto">
          <a:xfrm>
            <a:off x="6948488" y="474980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Tocht</a:t>
            </a:r>
          </a:p>
        </p:txBody>
      </p:sp>
      <p:sp>
        <p:nvSpPr>
          <p:cNvPr id="18441" name="Tekstvak 8"/>
          <p:cNvSpPr txBox="1">
            <a:spLocks noChangeArrowheads="1"/>
          </p:cNvSpPr>
          <p:nvPr/>
        </p:nvSpPr>
        <p:spPr bwMode="auto">
          <a:xfrm>
            <a:off x="1619250" y="4013200"/>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H</a:t>
            </a:r>
            <a:r>
              <a:rPr lang="nl-NL" altLang="nl-NL" sz="2000" baseline="-25000"/>
              <a:t>2</a:t>
            </a:r>
            <a:r>
              <a:rPr lang="nl-NL" altLang="nl-NL" sz="2000"/>
              <a:t>O</a:t>
            </a:r>
          </a:p>
        </p:txBody>
      </p:sp>
      <p:sp>
        <p:nvSpPr>
          <p:cNvPr id="18442" name="Tekstvak 9"/>
          <p:cNvSpPr txBox="1">
            <a:spLocks noChangeArrowheads="1"/>
          </p:cNvSpPr>
          <p:nvPr/>
        </p:nvSpPr>
        <p:spPr bwMode="auto">
          <a:xfrm>
            <a:off x="7966075" y="5991225"/>
            <a:ext cx="70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CO</a:t>
            </a:r>
            <a:r>
              <a:rPr lang="nl-NL" altLang="nl-NL" sz="2000" baseline="-25000"/>
              <a:t>2</a:t>
            </a:r>
          </a:p>
        </p:txBody>
      </p:sp>
      <p:cxnSp>
        <p:nvCxnSpPr>
          <p:cNvPr id="18443" name="Rechte verbindingslijn met pijl 11"/>
          <p:cNvCxnSpPr>
            <a:cxnSpLocks noChangeShapeType="1"/>
            <a:endCxn id="18439" idx="2"/>
          </p:cNvCxnSpPr>
          <p:nvPr/>
        </p:nvCxnSpPr>
        <p:spPr bwMode="auto">
          <a:xfrm flipV="1">
            <a:off x="755650" y="4164013"/>
            <a:ext cx="0" cy="1712912"/>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4" name="Rechte verbindingslijn met pijl 13"/>
          <p:cNvCxnSpPr>
            <a:cxnSpLocks noChangeShapeType="1"/>
          </p:cNvCxnSpPr>
          <p:nvPr/>
        </p:nvCxnSpPr>
        <p:spPr bwMode="auto">
          <a:xfrm flipV="1">
            <a:off x="1692275" y="4413250"/>
            <a:ext cx="215900" cy="157797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5" name="Rechte verbindingslijn met pijl 15"/>
          <p:cNvCxnSpPr>
            <a:cxnSpLocks noChangeShapeType="1"/>
            <a:endCxn id="18440" idx="1"/>
          </p:cNvCxnSpPr>
          <p:nvPr/>
        </p:nvCxnSpPr>
        <p:spPr bwMode="auto">
          <a:xfrm flipV="1">
            <a:off x="2016125" y="4949825"/>
            <a:ext cx="4932363" cy="42386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6" name="Rechte verbindingslijn met pijl 17"/>
          <p:cNvCxnSpPr>
            <a:cxnSpLocks noChangeShapeType="1"/>
          </p:cNvCxnSpPr>
          <p:nvPr/>
        </p:nvCxnSpPr>
        <p:spPr bwMode="auto">
          <a:xfrm>
            <a:off x="6948488" y="5991225"/>
            <a:ext cx="1017587" cy="2000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1488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2124075" y="476250"/>
            <a:ext cx="6118225" cy="639762"/>
          </a:xfrm>
        </p:spPr>
        <p:txBody>
          <a:bodyPr/>
          <a:lstStyle/>
          <a:p>
            <a:pPr algn="l"/>
            <a:r>
              <a:rPr lang="nl-NL" altLang="nl-NL" dirty="0" smtClean="0"/>
              <a:t>Veiligheid</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CD429B96-636D-4BEB-A4EF-B1FE4D79B4DC}" type="slidenum">
              <a:rPr lang="en-US" altLang="nl-NL" sz="1200">
                <a:solidFill>
                  <a:schemeClr val="bg2"/>
                </a:solidFill>
              </a:rPr>
              <a:pPr/>
              <a:t>12</a:t>
            </a:fld>
            <a:endParaRPr lang="en-US" altLang="nl-NL" sz="1200">
              <a:solidFill>
                <a:schemeClr val="bg2"/>
              </a:solidFill>
            </a:endParaRPr>
          </a:p>
        </p:txBody>
      </p:sp>
      <p:pic>
        <p:nvPicPr>
          <p:cNvPr id="1946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309193"/>
            <a:ext cx="5146575" cy="1837218"/>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9461" name="Tekstvak 5"/>
          <p:cNvSpPr txBox="1">
            <a:spLocks noChangeArrowheads="1"/>
          </p:cNvSpPr>
          <p:nvPr/>
        </p:nvSpPr>
        <p:spPr bwMode="auto">
          <a:xfrm>
            <a:off x="1743075" y="3423445"/>
            <a:ext cx="5329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r">
              <a:buFontTx/>
              <a:buNone/>
            </a:pPr>
            <a:r>
              <a:rPr lang="nl-NL" altLang="nl-NL" sz="1600" dirty="0"/>
              <a:t>Een varken heeft behoefte aan veiligheid</a:t>
            </a:r>
          </a:p>
        </p:txBody>
      </p:sp>
      <p:cxnSp>
        <p:nvCxnSpPr>
          <p:cNvPr id="19462" name="Rechte verbindingslijn met pijl 7"/>
          <p:cNvCxnSpPr>
            <a:cxnSpLocks noChangeShapeType="1"/>
          </p:cNvCxnSpPr>
          <p:nvPr/>
        </p:nvCxnSpPr>
        <p:spPr bwMode="auto">
          <a:xfrm flipH="1">
            <a:off x="1577975" y="3832225"/>
            <a:ext cx="3275013" cy="204470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Rechte verbindingslijn met pijl 9"/>
          <p:cNvCxnSpPr>
            <a:cxnSpLocks noChangeShapeType="1"/>
          </p:cNvCxnSpPr>
          <p:nvPr/>
        </p:nvCxnSpPr>
        <p:spPr bwMode="auto">
          <a:xfrm>
            <a:off x="4859338" y="3832225"/>
            <a:ext cx="0" cy="204470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4" name="Rechte verbindingslijn met pijl 11"/>
          <p:cNvCxnSpPr>
            <a:cxnSpLocks noChangeShapeType="1"/>
          </p:cNvCxnSpPr>
          <p:nvPr/>
        </p:nvCxnSpPr>
        <p:spPr bwMode="auto">
          <a:xfrm>
            <a:off x="4852988" y="3832225"/>
            <a:ext cx="2166937" cy="204470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Rechte verbindingslijn met pijl 14"/>
          <p:cNvCxnSpPr>
            <a:cxnSpLocks noChangeShapeType="1"/>
            <a:endCxn id="19469" idx="0"/>
          </p:cNvCxnSpPr>
          <p:nvPr/>
        </p:nvCxnSpPr>
        <p:spPr bwMode="auto">
          <a:xfrm>
            <a:off x="4859338" y="3832225"/>
            <a:ext cx="2768600" cy="9239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6" name="Tekstvak 20"/>
          <p:cNvSpPr txBox="1">
            <a:spLocks noChangeArrowheads="1"/>
          </p:cNvSpPr>
          <p:nvPr/>
        </p:nvSpPr>
        <p:spPr bwMode="auto">
          <a:xfrm>
            <a:off x="4306888" y="5924550"/>
            <a:ext cx="1090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Rugdekking</a:t>
            </a:r>
          </a:p>
        </p:txBody>
      </p:sp>
      <p:sp>
        <p:nvSpPr>
          <p:cNvPr id="19467" name="Tekstvak 21"/>
          <p:cNvSpPr txBox="1">
            <a:spLocks noChangeArrowheads="1"/>
          </p:cNvSpPr>
          <p:nvPr/>
        </p:nvSpPr>
        <p:spPr bwMode="auto">
          <a:xfrm>
            <a:off x="1098550" y="592455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Overzicht</a:t>
            </a:r>
          </a:p>
        </p:txBody>
      </p:sp>
      <p:sp>
        <p:nvSpPr>
          <p:cNvPr id="19468" name="Tekstvak 22"/>
          <p:cNvSpPr txBox="1">
            <a:spLocks noChangeArrowheads="1"/>
          </p:cNvSpPr>
          <p:nvPr/>
        </p:nvSpPr>
        <p:spPr bwMode="auto">
          <a:xfrm>
            <a:off x="6494463" y="5892800"/>
            <a:ext cx="974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Verstoring</a:t>
            </a:r>
          </a:p>
        </p:txBody>
      </p:sp>
      <p:sp>
        <p:nvSpPr>
          <p:cNvPr id="19469" name="Tekstvak 23"/>
          <p:cNvSpPr txBox="1">
            <a:spLocks noChangeArrowheads="1"/>
          </p:cNvSpPr>
          <p:nvPr/>
        </p:nvSpPr>
        <p:spPr bwMode="auto">
          <a:xfrm>
            <a:off x="7023100" y="4756150"/>
            <a:ext cx="120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Onderkoeling</a:t>
            </a:r>
          </a:p>
        </p:txBody>
      </p:sp>
      <p:cxnSp>
        <p:nvCxnSpPr>
          <p:cNvPr id="19470" name="Rechte verbindingslijn met pijl 25"/>
          <p:cNvCxnSpPr>
            <a:cxnSpLocks noChangeShapeType="1"/>
          </p:cNvCxnSpPr>
          <p:nvPr/>
        </p:nvCxnSpPr>
        <p:spPr bwMode="auto">
          <a:xfrm flipH="1">
            <a:off x="4132263" y="3832225"/>
            <a:ext cx="720725" cy="115570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1" name="Tekstvak 26"/>
          <p:cNvSpPr txBox="1">
            <a:spLocks noChangeArrowheads="1"/>
          </p:cNvSpPr>
          <p:nvPr/>
        </p:nvSpPr>
        <p:spPr bwMode="auto">
          <a:xfrm>
            <a:off x="3435350" y="5021263"/>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Oververhitting</a:t>
            </a:r>
          </a:p>
        </p:txBody>
      </p:sp>
      <p:cxnSp>
        <p:nvCxnSpPr>
          <p:cNvPr id="19472" name="Rechte verbindingslijn met pijl 30"/>
          <p:cNvCxnSpPr>
            <a:cxnSpLocks noChangeShapeType="1"/>
          </p:cNvCxnSpPr>
          <p:nvPr/>
        </p:nvCxnSpPr>
        <p:spPr bwMode="auto">
          <a:xfrm>
            <a:off x="4859338" y="3832225"/>
            <a:ext cx="1873250" cy="1365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3" name="Tekstvak 31"/>
          <p:cNvSpPr txBox="1">
            <a:spLocks noChangeArrowheads="1"/>
          </p:cNvSpPr>
          <p:nvPr/>
        </p:nvSpPr>
        <p:spPr bwMode="auto">
          <a:xfrm>
            <a:off x="6673850" y="3832225"/>
            <a:ext cx="104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Verstikking</a:t>
            </a:r>
          </a:p>
        </p:txBody>
      </p:sp>
      <p:cxnSp>
        <p:nvCxnSpPr>
          <p:cNvPr id="19474" name="Rechte verbindingslijn met pijl 34"/>
          <p:cNvCxnSpPr>
            <a:cxnSpLocks noChangeShapeType="1"/>
          </p:cNvCxnSpPr>
          <p:nvPr/>
        </p:nvCxnSpPr>
        <p:spPr bwMode="auto">
          <a:xfrm flipH="1">
            <a:off x="1785938" y="3832225"/>
            <a:ext cx="3073400" cy="89217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5" name="Tekstvak 35"/>
          <p:cNvSpPr txBox="1">
            <a:spLocks noChangeArrowheads="1"/>
          </p:cNvSpPr>
          <p:nvPr/>
        </p:nvSpPr>
        <p:spPr bwMode="auto">
          <a:xfrm>
            <a:off x="863600" y="4578350"/>
            <a:ext cx="87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Bezeren</a:t>
            </a:r>
          </a:p>
        </p:txBody>
      </p:sp>
      <p:cxnSp>
        <p:nvCxnSpPr>
          <p:cNvPr id="19476" name="Rechte verbindingslijn met pijl 48"/>
          <p:cNvCxnSpPr>
            <a:cxnSpLocks noChangeShapeType="1"/>
          </p:cNvCxnSpPr>
          <p:nvPr/>
        </p:nvCxnSpPr>
        <p:spPr bwMode="auto">
          <a:xfrm flipH="1">
            <a:off x="2124075" y="3832225"/>
            <a:ext cx="2728913" cy="24447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7" name="Tekstvak 49"/>
          <p:cNvSpPr txBox="1">
            <a:spLocks noChangeArrowheads="1"/>
          </p:cNvSpPr>
          <p:nvPr/>
        </p:nvSpPr>
        <p:spPr bwMode="auto">
          <a:xfrm>
            <a:off x="1098550" y="3938588"/>
            <a:ext cx="958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Uitglijden</a:t>
            </a:r>
          </a:p>
        </p:txBody>
      </p:sp>
    </p:spTree>
    <p:extLst>
      <p:ext uri="{BB962C8B-B14F-4D97-AF65-F5344CB8AC3E}">
        <p14:creationId xmlns:p14="http://schemas.microsoft.com/office/powerpoint/2010/main" val="397539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l"/>
            <a:r>
              <a:rPr lang="nl-NL" altLang="nl-NL" dirty="0" smtClean="0"/>
              <a:t>Gezondheid</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B3E4DC62-929C-41C8-9DA7-62D39EEBD414}" type="slidenum">
              <a:rPr lang="en-US" altLang="nl-NL" sz="1200">
                <a:solidFill>
                  <a:schemeClr val="bg2"/>
                </a:solidFill>
              </a:rPr>
              <a:pPr/>
              <a:t>13</a:t>
            </a:fld>
            <a:endParaRPr lang="en-US" altLang="nl-NL" sz="1200">
              <a:solidFill>
                <a:schemeClr val="bg2"/>
              </a:solidFill>
            </a:endParaRPr>
          </a:p>
        </p:txBody>
      </p:sp>
      <p:pic>
        <p:nvPicPr>
          <p:cNvPr id="2048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688" y="2205038"/>
            <a:ext cx="4881562" cy="3362325"/>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7" name="Tekstvak 6"/>
          <p:cNvSpPr txBox="1"/>
          <p:nvPr/>
        </p:nvSpPr>
        <p:spPr>
          <a:xfrm>
            <a:off x="4194175" y="1052513"/>
            <a:ext cx="1641924" cy="923330"/>
          </a:xfrm>
          <a:prstGeom prst="rect">
            <a:avLst/>
          </a:prstGeom>
          <a:solidFill>
            <a:schemeClr val="bg1"/>
          </a:solidFill>
          <a:ln>
            <a:solidFill>
              <a:schemeClr val="tx1"/>
            </a:solidFill>
          </a:ln>
        </p:spPr>
        <p:txBody>
          <a:bodyPr wrap="none">
            <a:spAutoFit/>
          </a:bodyPr>
          <a:lstStyle/>
          <a:p>
            <a:pPr>
              <a:buFontTx/>
              <a:buNone/>
              <a:defRPr/>
            </a:pPr>
            <a:r>
              <a:rPr lang="nl-NL" dirty="0"/>
              <a:t>Vrij van ziektes:</a:t>
            </a:r>
          </a:p>
          <a:p>
            <a:pPr marL="285750" indent="-285750">
              <a:buFont typeface="Arial" panose="020B0604020202020204" pitchFamily="34" charset="0"/>
              <a:buChar char="•"/>
              <a:defRPr/>
            </a:pPr>
            <a:r>
              <a:rPr lang="nl-NL" b="0" dirty="0"/>
              <a:t>Klinisch en </a:t>
            </a:r>
          </a:p>
          <a:p>
            <a:pPr marL="285750" indent="-285750">
              <a:buFont typeface="Arial" panose="020B0604020202020204" pitchFamily="34" charset="0"/>
              <a:buChar char="•"/>
              <a:defRPr/>
            </a:pPr>
            <a:r>
              <a:rPr lang="nl-NL" b="0" dirty="0"/>
              <a:t>Subklinisch</a:t>
            </a:r>
          </a:p>
        </p:txBody>
      </p:sp>
      <p:cxnSp>
        <p:nvCxnSpPr>
          <p:cNvPr id="20486" name="Rechte verbindingslijn met pijl 8"/>
          <p:cNvCxnSpPr>
            <a:cxnSpLocks noChangeShapeType="1"/>
          </p:cNvCxnSpPr>
          <p:nvPr/>
        </p:nvCxnSpPr>
        <p:spPr bwMode="auto">
          <a:xfrm>
            <a:off x="3059832" y="908720"/>
            <a:ext cx="1080120" cy="648072"/>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716338"/>
            <a:ext cx="4213225"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kstvak 9"/>
          <p:cNvSpPr txBox="1">
            <a:spLocks noChangeArrowheads="1"/>
          </p:cNvSpPr>
          <p:nvPr/>
        </p:nvSpPr>
        <p:spPr bwMode="auto">
          <a:xfrm>
            <a:off x="5973763" y="2554288"/>
            <a:ext cx="1335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Goede hygiëne</a:t>
            </a:r>
          </a:p>
        </p:txBody>
      </p:sp>
      <p:sp>
        <p:nvSpPr>
          <p:cNvPr id="20489" name="Tekstvak 10"/>
          <p:cNvSpPr txBox="1">
            <a:spLocks noChangeArrowheads="1"/>
          </p:cNvSpPr>
          <p:nvPr/>
        </p:nvSpPr>
        <p:spPr bwMode="auto">
          <a:xfrm>
            <a:off x="5761038" y="3068638"/>
            <a:ext cx="106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Frisse lucht</a:t>
            </a:r>
          </a:p>
        </p:txBody>
      </p:sp>
      <p:sp>
        <p:nvSpPr>
          <p:cNvPr id="20490" name="Tekstvak 11"/>
          <p:cNvSpPr txBox="1">
            <a:spLocks noChangeArrowheads="1"/>
          </p:cNvSpPr>
          <p:nvPr/>
        </p:nvSpPr>
        <p:spPr bwMode="auto">
          <a:xfrm>
            <a:off x="7313613" y="3160713"/>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Goede stalinrichting</a:t>
            </a:r>
          </a:p>
        </p:txBody>
      </p:sp>
      <p:sp>
        <p:nvSpPr>
          <p:cNvPr id="20491" name="Tekstvak 12"/>
          <p:cNvSpPr txBox="1">
            <a:spLocks noChangeArrowheads="1"/>
          </p:cNvSpPr>
          <p:nvPr/>
        </p:nvSpPr>
        <p:spPr bwMode="auto">
          <a:xfrm>
            <a:off x="6784975" y="1976438"/>
            <a:ext cx="212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dirty="0"/>
              <a:t>Niet te veel dieren op m</a:t>
            </a:r>
            <a:r>
              <a:rPr lang="nl-NL" altLang="nl-NL" sz="1200" b="0" baseline="30000" dirty="0"/>
              <a:t>2</a:t>
            </a:r>
          </a:p>
        </p:txBody>
      </p:sp>
      <p:cxnSp>
        <p:nvCxnSpPr>
          <p:cNvPr id="20492" name="Rechte verbindingslijn met pijl 14"/>
          <p:cNvCxnSpPr>
            <a:cxnSpLocks noChangeShapeType="1"/>
            <a:endCxn id="20489" idx="2"/>
          </p:cNvCxnSpPr>
          <p:nvPr/>
        </p:nvCxnSpPr>
        <p:spPr bwMode="auto">
          <a:xfrm flipH="1" flipV="1">
            <a:off x="6292850" y="3346450"/>
            <a:ext cx="1016000" cy="16668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3" name="Rechte verbindingslijn met pijl 16"/>
          <p:cNvCxnSpPr>
            <a:cxnSpLocks noChangeShapeType="1"/>
          </p:cNvCxnSpPr>
          <p:nvPr/>
        </p:nvCxnSpPr>
        <p:spPr bwMode="auto">
          <a:xfrm flipH="1" flipV="1">
            <a:off x="6875463" y="2830513"/>
            <a:ext cx="433387" cy="21828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4" name="Rechte verbindingslijn met pijl 18"/>
          <p:cNvCxnSpPr>
            <a:cxnSpLocks noChangeShapeType="1"/>
          </p:cNvCxnSpPr>
          <p:nvPr/>
        </p:nvCxnSpPr>
        <p:spPr bwMode="auto">
          <a:xfrm flipV="1">
            <a:off x="7313613" y="2252663"/>
            <a:ext cx="71437" cy="27606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5" name="Rechte verbindingslijn met pijl 20"/>
          <p:cNvCxnSpPr>
            <a:cxnSpLocks noChangeShapeType="1"/>
          </p:cNvCxnSpPr>
          <p:nvPr/>
        </p:nvCxnSpPr>
        <p:spPr bwMode="auto">
          <a:xfrm flipV="1">
            <a:off x="7308850" y="3484563"/>
            <a:ext cx="647700" cy="15287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6" name="Tekstvak 21"/>
          <p:cNvSpPr txBox="1">
            <a:spLocks noChangeArrowheads="1"/>
          </p:cNvSpPr>
          <p:nvPr/>
        </p:nvSpPr>
        <p:spPr bwMode="auto">
          <a:xfrm>
            <a:off x="8016875" y="3783013"/>
            <a:ext cx="979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Goed voer</a:t>
            </a:r>
          </a:p>
        </p:txBody>
      </p:sp>
      <p:cxnSp>
        <p:nvCxnSpPr>
          <p:cNvPr id="20497" name="Rechte verbindingslijn met pijl 23"/>
          <p:cNvCxnSpPr>
            <a:cxnSpLocks noChangeShapeType="1"/>
          </p:cNvCxnSpPr>
          <p:nvPr/>
        </p:nvCxnSpPr>
        <p:spPr bwMode="auto">
          <a:xfrm flipV="1">
            <a:off x="7308850" y="4060825"/>
            <a:ext cx="790575" cy="9525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8" name="Tekstvak 24"/>
          <p:cNvSpPr txBox="1">
            <a:spLocks noChangeArrowheads="1"/>
          </p:cNvSpPr>
          <p:nvPr/>
        </p:nvSpPr>
        <p:spPr bwMode="auto">
          <a:xfrm>
            <a:off x="8016875" y="4516438"/>
            <a:ext cx="1092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Goed water</a:t>
            </a:r>
          </a:p>
        </p:txBody>
      </p:sp>
      <p:cxnSp>
        <p:nvCxnSpPr>
          <p:cNvPr id="20499" name="Rechte verbindingslijn met pijl 29"/>
          <p:cNvCxnSpPr>
            <a:cxnSpLocks noChangeShapeType="1"/>
          </p:cNvCxnSpPr>
          <p:nvPr/>
        </p:nvCxnSpPr>
        <p:spPr bwMode="auto">
          <a:xfrm flipV="1">
            <a:off x="7308850" y="4656138"/>
            <a:ext cx="708025" cy="3571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1983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l"/>
            <a:r>
              <a:rPr lang="nl-NL" altLang="nl-NL" dirty="0" smtClean="0"/>
              <a:t>Beweging</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21CB4E98-3509-4B2E-889B-E13A2B0491F6}" type="slidenum">
              <a:rPr lang="en-US" altLang="nl-NL" sz="1200">
                <a:solidFill>
                  <a:schemeClr val="bg2"/>
                </a:solidFill>
              </a:rPr>
              <a:pPr/>
              <a:t>14</a:t>
            </a:fld>
            <a:endParaRPr lang="en-US" altLang="nl-NL" sz="1200">
              <a:solidFill>
                <a:schemeClr val="bg2"/>
              </a:solidFill>
            </a:endParaRPr>
          </a:p>
        </p:txBody>
      </p:sp>
      <p:pic>
        <p:nvPicPr>
          <p:cNvPr id="2150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412875"/>
            <a:ext cx="6100762" cy="25892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21509" name="PIJL-OMLAAG 4"/>
          <p:cNvSpPr>
            <a:spLocks noChangeArrowheads="1"/>
          </p:cNvSpPr>
          <p:nvPr/>
        </p:nvSpPr>
        <p:spPr bwMode="auto">
          <a:xfrm>
            <a:off x="4067175" y="3789040"/>
            <a:ext cx="504825" cy="1008385"/>
          </a:xfrm>
          <a:prstGeom prst="downArrow">
            <a:avLst>
              <a:gd name="adj1" fmla="val 50000"/>
              <a:gd name="adj2" fmla="val 49934"/>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b="0">
              <a:latin typeface="Arial" panose="020B0604020202020204" pitchFamily="34" charset="0"/>
            </a:endParaRPr>
          </a:p>
        </p:txBody>
      </p:sp>
      <p:sp>
        <p:nvSpPr>
          <p:cNvPr id="21510" name="Tekstvak 5"/>
          <p:cNvSpPr txBox="1">
            <a:spLocks noChangeArrowheads="1"/>
          </p:cNvSpPr>
          <p:nvPr/>
        </p:nvSpPr>
        <p:spPr bwMode="auto">
          <a:xfrm>
            <a:off x="2653902" y="4800277"/>
            <a:ext cx="3401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dirty="0"/>
              <a:t>Bewegen is belangrijk omdat:</a:t>
            </a:r>
          </a:p>
        </p:txBody>
      </p:sp>
      <p:sp>
        <p:nvSpPr>
          <p:cNvPr id="21511" name="Tekstvak 6"/>
          <p:cNvSpPr txBox="1">
            <a:spLocks noChangeArrowheads="1"/>
          </p:cNvSpPr>
          <p:nvPr/>
        </p:nvSpPr>
        <p:spPr bwMode="auto">
          <a:xfrm>
            <a:off x="3707607" y="5801270"/>
            <a:ext cx="1401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dirty="0"/>
              <a:t>Geboorteproces</a:t>
            </a:r>
          </a:p>
        </p:txBody>
      </p:sp>
      <p:sp>
        <p:nvSpPr>
          <p:cNvPr id="21512" name="Tekstvak 7"/>
          <p:cNvSpPr txBox="1">
            <a:spLocks noChangeArrowheads="1"/>
          </p:cNvSpPr>
          <p:nvPr/>
        </p:nvSpPr>
        <p:spPr bwMode="auto">
          <a:xfrm>
            <a:off x="5652120" y="5801270"/>
            <a:ext cx="814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dirty="0"/>
              <a:t>Conditie</a:t>
            </a:r>
          </a:p>
        </p:txBody>
      </p:sp>
      <p:sp>
        <p:nvSpPr>
          <p:cNvPr id="21513" name="Tekstvak 8"/>
          <p:cNvSpPr txBox="1">
            <a:spLocks noChangeArrowheads="1"/>
          </p:cNvSpPr>
          <p:nvPr/>
        </p:nvSpPr>
        <p:spPr bwMode="auto">
          <a:xfrm>
            <a:off x="1986903" y="5801270"/>
            <a:ext cx="1728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dirty="0"/>
              <a:t>darmwerking</a:t>
            </a:r>
          </a:p>
        </p:txBody>
      </p:sp>
      <p:cxnSp>
        <p:nvCxnSpPr>
          <p:cNvPr id="21514" name="Rechte verbindingslijn met pijl 13"/>
          <p:cNvCxnSpPr>
            <a:cxnSpLocks noChangeShapeType="1"/>
          </p:cNvCxnSpPr>
          <p:nvPr/>
        </p:nvCxnSpPr>
        <p:spPr bwMode="auto">
          <a:xfrm flipH="1">
            <a:off x="2590800" y="5189402"/>
            <a:ext cx="1763712" cy="56991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5" name="Rechte verbindingslijn met pijl 16"/>
          <p:cNvCxnSpPr>
            <a:cxnSpLocks noChangeShapeType="1"/>
          </p:cNvCxnSpPr>
          <p:nvPr/>
        </p:nvCxnSpPr>
        <p:spPr bwMode="auto">
          <a:xfrm>
            <a:off x="4384313" y="5170352"/>
            <a:ext cx="0" cy="57785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6" name="Rechte verbindingslijn met pijl 18"/>
          <p:cNvCxnSpPr>
            <a:cxnSpLocks noChangeShapeType="1"/>
          </p:cNvCxnSpPr>
          <p:nvPr/>
        </p:nvCxnSpPr>
        <p:spPr bwMode="auto">
          <a:xfrm>
            <a:off x="4354512" y="5180786"/>
            <a:ext cx="1549400" cy="56991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021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algn="l"/>
            <a:r>
              <a:rPr lang="nl-NL" altLang="nl-NL" dirty="0" smtClean="0"/>
              <a:t>Reproductie</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4BC690DF-A798-4003-BCD3-28553719F4EF}" type="slidenum">
              <a:rPr lang="en-US" altLang="nl-NL" sz="1200">
                <a:solidFill>
                  <a:schemeClr val="bg2"/>
                </a:solidFill>
              </a:rPr>
              <a:pPr/>
              <a:t>15</a:t>
            </a:fld>
            <a:endParaRPr lang="en-US" altLang="nl-NL" sz="1200">
              <a:solidFill>
                <a:schemeClr val="bg2"/>
              </a:solidFill>
            </a:endParaRPr>
          </a:p>
        </p:txBody>
      </p:sp>
      <p:pic>
        <p:nvPicPr>
          <p:cNvPr id="2253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2133600"/>
            <a:ext cx="2519363" cy="2330450"/>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cxnSp>
        <p:nvCxnSpPr>
          <p:cNvPr id="22533" name="Rechte verbindingslijn met pijl 5"/>
          <p:cNvCxnSpPr>
            <a:cxnSpLocks noChangeShapeType="1"/>
          </p:cNvCxnSpPr>
          <p:nvPr/>
        </p:nvCxnSpPr>
        <p:spPr bwMode="auto">
          <a:xfrm>
            <a:off x="2700338" y="925959"/>
            <a:ext cx="1223962" cy="717104"/>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p:cNvSpPr txBox="1"/>
          <p:nvPr/>
        </p:nvSpPr>
        <p:spPr>
          <a:xfrm>
            <a:off x="3059113" y="1628775"/>
            <a:ext cx="4826000" cy="1292662"/>
          </a:xfrm>
          <a:prstGeom prst="rect">
            <a:avLst/>
          </a:prstGeom>
          <a:noFill/>
        </p:spPr>
        <p:txBody>
          <a:bodyPr>
            <a:spAutoFit/>
          </a:bodyPr>
          <a:lstStyle/>
          <a:p>
            <a:pPr>
              <a:buFontTx/>
              <a:buNone/>
              <a:defRPr/>
            </a:pPr>
            <a:r>
              <a:rPr lang="nl-NL" b="0" dirty="0"/>
              <a:t>Zonder reproductie geen nieuwe varkens, afhankelijk van:</a:t>
            </a:r>
          </a:p>
          <a:p>
            <a:pPr marL="285750" indent="-285750">
              <a:buFont typeface="Arial" panose="020B0604020202020204" pitchFamily="34" charset="0"/>
              <a:buChar char="•"/>
              <a:defRPr/>
            </a:pPr>
            <a:r>
              <a:rPr lang="nl-NL" sz="1400" b="0" dirty="0"/>
              <a:t>Seksueel gedrag</a:t>
            </a:r>
          </a:p>
          <a:p>
            <a:pPr marL="285750" indent="-285750">
              <a:buFont typeface="Arial" panose="020B0604020202020204" pitchFamily="34" charset="0"/>
              <a:buChar char="•"/>
              <a:defRPr/>
            </a:pPr>
            <a:r>
              <a:rPr lang="nl-NL" sz="1400" b="0" dirty="0"/>
              <a:t>Nestbouwgedrag</a:t>
            </a:r>
          </a:p>
          <a:p>
            <a:pPr marL="285750" indent="-285750">
              <a:buFont typeface="Arial" panose="020B0604020202020204" pitchFamily="34" charset="0"/>
              <a:buChar char="•"/>
              <a:defRPr/>
            </a:pPr>
            <a:r>
              <a:rPr lang="nl-NL" sz="1400" b="0" dirty="0"/>
              <a:t>Maternaal gedrag</a:t>
            </a:r>
          </a:p>
        </p:txBody>
      </p:sp>
      <p:cxnSp>
        <p:nvCxnSpPr>
          <p:cNvPr id="22535" name="Rechte verbindingslijn met pijl 8"/>
          <p:cNvCxnSpPr>
            <a:cxnSpLocks noChangeShapeType="1"/>
            <a:stCxn id="7" idx="1"/>
          </p:cNvCxnSpPr>
          <p:nvPr/>
        </p:nvCxnSpPr>
        <p:spPr bwMode="auto">
          <a:xfrm flipH="1">
            <a:off x="2051050" y="2308225"/>
            <a:ext cx="1008063" cy="76041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5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946275"/>
            <a:ext cx="2808288"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160838"/>
            <a:ext cx="337026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538" name="Rechte verbindingslijn met pijl 10"/>
          <p:cNvCxnSpPr>
            <a:cxnSpLocks noChangeShapeType="1"/>
          </p:cNvCxnSpPr>
          <p:nvPr/>
        </p:nvCxnSpPr>
        <p:spPr bwMode="auto">
          <a:xfrm>
            <a:off x="4715669" y="2564904"/>
            <a:ext cx="1440656" cy="287834"/>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9" name="Rechte verbindingslijn met pijl 13"/>
          <p:cNvCxnSpPr>
            <a:cxnSpLocks noChangeShapeType="1"/>
          </p:cNvCxnSpPr>
          <p:nvPr/>
        </p:nvCxnSpPr>
        <p:spPr bwMode="auto">
          <a:xfrm>
            <a:off x="3949700" y="2882464"/>
            <a:ext cx="477838" cy="2113399"/>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0" name="Tekstvak 14"/>
          <p:cNvSpPr txBox="1">
            <a:spLocks noChangeArrowheads="1"/>
          </p:cNvSpPr>
          <p:nvPr/>
        </p:nvSpPr>
        <p:spPr bwMode="auto">
          <a:xfrm>
            <a:off x="330200" y="4868863"/>
            <a:ext cx="2493963" cy="1200150"/>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Een zeug wordt in de vrije natuur begin november berig. Beren vechten om een familiegroep. Uiteindelijk mag de sterkste beer de zeugen in de familiegroep dekken.</a:t>
            </a:r>
          </a:p>
        </p:txBody>
      </p:sp>
      <p:sp>
        <p:nvSpPr>
          <p:cNvPr id="22541" name="PIJL-OMLAAG 15"/>
          <p:cNvSpPr>
            <a:spLocks noChangeArrowheads="1"/>
          </p:cNvSpPr>
          <p:nvPr/>
        </p:nvSpPr>
        <p:spPr bwMode="auto">
          <a:xfrm>
            <a:off x="1331913" y="4508500"/>
            <a:ext cx="360362" cy="288925"/>
          </a:xfrm>
          <a:prstGeom prst="downArrow">
            <a:avLst>
              <a:gd name="adj1" fmla="val 50000"/>
              <a:gd name="adj2" fmla="val 50000"/>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b="0">
              <a:latin typeface="Arial" panose="020B0604020202020204" pitchFamily="34" charset="0"/>
            </a:endParaRPr>
          </a:p>
        </p:txBody>
      </p:sp>
      <p:sp>
        <p:nvSpPr>
          <p:cNvPr id="22542" name="Tekstvak 17"/>
          <p:cNvSpPr txBox="1">
            <a:spLocks noChangeArrowheads="1"/>
          </p:cNvSpPr>
          <p:nvPr/>
        </p:nvSpPr>
        <p:spPr bwMode="auto">
          <a:xfrm>
            <a:off x="6816725" y="4511675"/>
            <a:ext cx="1944688" cy="123666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De biggen worden in het vroege voorjaar geboren. De zeug maakt een nest van takken, gras en bladeren.</a:t>
            </a:r>
          </a:p>
        </p:txBody>
      </p:sp>
      <p:pic>
        <p:nvPicPr>
          <p:cNvPr id="225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475" y="4076700"/>
            <a:ext cx="4016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4" name="Tekstvak 19"/>
          <p:cNvSpPr txBox="1">
            <a:spLocks noChangeArrowheads="1"/>
          </p:cNvSpPr>
          <p:nvPr/>
        </p:nvSpPr>
        <p:spPr bwMode="auto">
          <a:xfrm>
            <a:off x="3203575" y="5949950"/>
            <a:ext cx="3024188" cy="83026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b="0"/>
              <a:t>De eerste dagen na de geboorte blijven de biggen in het nest. Na 10 dagen gaan de biggen buiten het nest op onderzoek uit.</a:t>
            </a:r>
          </a:p>
        </p:txBody>
      </p:sp>
      <p:pic>
        <p:nvPicPr>
          <p:cNvPr id="225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5468938"/>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605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Domesticatie van het varken</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484784"/>
            <a:ext cx="2676698" cy="4925291"/>
          </a:xfrm>
        </p:spPr>
      </p:pic>
      <p:sp>
        <p:nvSpPr>
          <p:cNvPr id="5" name="Pijl-rechts 4"/>
          <p:cNvSpPr/>
          <p:nvPr/>
        </p:nvSpPr>
        <p:spPr>
          <a:xfrm rot="5400000">
            <a:off x="7061416" y="1227616"/>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6553246" y="2060848"/>
            <a:ext cx="1994747" cy="646331"/>
          </a:xfrm>
          <a:prstGeom prst="rect">
            <a:avLst/>
          </a:prstGeom>
          <a:noFill/>
          <a:ln w="25400">
            <a:solidFill>
              <a:schemeClr val="tx1"/>
            </a:solidFill>
          </a:ln>
        </p:spPr>
        <p:txBody>
          <a:bodyPr wrap="square" rtlCol="0">
            <a:spAutoFit/>
          </a:bodyPr>
          <a:lstStyle/>
          <a:p>
            <a:pPr algn="ctr"/>
            <a:r>
              <a:rPr lang="nl-NL" dirty="0" smtClean="0"/>
              <a:t>Tot huisdier maken van de wilde soort</a:t>
            </a:r>
            <a:endParaRPr lang="nl-NL" dirty="0"/>
          </a:p>
        </p:txBody>
      </p:sp>
      <p:sp>
        <p:nvSpPr>
          <p:cNvPr id="7" name="Tekstvak 6"/>
          <p:cNvSpPr txBox="1"/>
          <p:nvPr/>
        </p:nvSpPr>
        <p:spPr>
          <a:xfrm>
            <a:off x="5940152" y="3891200"/>
            <a:ext cx="1994747" cy="646331"/>
          </a:xfrm>
          <a:prstGeom prst="rect">
            <a:avLst/>
          </a:prstGeom>
          <a:noFill/>
          <a:ln w="25400">
            <a:solidFill>
              <a:schemeClr val="tx1"/>
            </a:solidFill>
          </a:ln>
        </p:spPr>
        <p:txBody>
          <a:bodyPr wrap="square" rtlCol="0">
            <a:spAutoFit/>
          </a:bodyPr>
          <a:lstStyle/>
          <a:p>
            <a:pPr algn="ctr"/>
            <a:r>
              <a:rPr lang="nl-NL" dirty="0" smtClean="0"/>
              <a:t>5.000 tot 8.00 voor Chr.</a:t>
            </a:r>
            <a:endParaRPr lang="nl-NL" dirty="0"/>
          </a:p>
        </p:txBody>
      </p:sp>
      <p:sp>
        <p:nvSpPr>
          <p:cNvPr id="8" name="Boog 7"/>
          <p:cNvSpPr/>
          <p:nvPr/>
        </p:nvSpPr>
        <p:spPr>
          <a:xfrm>
            <a:off x="7164288" y="2607208"/>
            <a:ext cx="1654013" cy="1757896"/>
          </a:xfrm>
          <a:prstGeom prst="arc">
            <a:avLst>
              <a:gd name="adj1" fmla="val 18408315"/>
              <a:gd name="adj2" fmla="val 5305278"/>
            </a:avLst>
          </a:prstGeom>
          <a:ln w="34925">
            <a:solidFill>
              <a:schemeClr val="tx1"/>
            </a:solidFill>
            <a:headEnd type="ova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3385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2267744" y="404664"/>
            <a:ext cx="6645424" cy="648072"/>
          </a:xfrm>
        </p:spPr>
        <p:txBody>
          <a:bodyPr/>
          <a:lstStyle/>
          <a:p>
            <a:pPr algn="l"/>
            <a:r>
              <a:rPr lang="nl-NL" altLang="nl-NL" dirty="0" smtClean="0"/>
              <a:t>Het varken in de natuur</a:t>
            </a:r>
          </a:p>
        </p:txBody>
      </p:sp>
      <p:sp>
        <p:nvSpPr>
          <p:cNvPr id="10243" name="Tijdelijke aanduiding voor inhoud 2"/>
          <p:cNvSpPr>
            <a:spLocks noGrp="1"/>
          </p:cNvSpPr>
          <p:nvPr>
            <p:ph idx="1"/>
          </p:nvPr>
        </p:nvSpPr>
        <p:spPr>
          <a:xfrm>
            <a:off x="1331640" y="1268760"/>
            <a:ext cx="7643441" cy="4113212"/>
          </a:xfrm>
        </p:spPr>
        <p:txBody>
          <a:bodyPr/>
          <a:lstStyle/>
          <a:p>
            <a:r>
              <a:rPr lang="nl-NL" altLang="nl-NL" sz="2000" dirty="0" smtClean="0"/>
              <a:t>Hebben een sterke hiërarchie:</a:t>
            </a:r>
          </a:p>
          <a:p>
            <a:pPr lvl="1"/>
            <a:r>
              <a:rPr lang="nl-NL" altLang="nl-NL" sz="1600" dirty="0" smtClean="0"/>
              <a:t>Oudere varkens staan bovenaan en de grootste en de sterkste</a:t>
            </a:r>
            <a:endParaRPr lang="nl-NL" altLang="nl-NL" sz="2700" dirty="0" smtClean="0"/>
          </a:p>
          <a:p>
            <a:r>
              <a:rPr lang="nl-NL" altLang="nl-NL" sz="2000" dirty="0" smtClean="0"/>
              <a:t>Sociale organisatie: </a:t>
            </a:r>
            <a:r>
              <a:rPr lang="nl-NL" altLang="nl-NL" sz="2000" b="1" dirty="0" smtClean="0"/>
              <a:t>familiegroepen</a:t>
            </a:r>
          </a:p>
          <a:p>
            <a:pPr lvl="1"/>
            <a:r>
              <a:rPr lang="nl-NL" altLang="nl-NL" sz="1600" dirty="0" smtClean="0"/>
              <a:t>Meerdere generaties verwante zeugen met hun biggen (familiegroepen van 5 à 10 zeugen inclusief biggen) </a:t>
            </a:r>
          </a:p>
          <a:p>
            <a:pPr lvl="1"/>
            <a:r>
              <a:rPr lang="nl-NL" altLang="nl-NL" sz="1600" dirty="0" smtClean="0"/>
              <a:t>Vrouwelijk nakomelingen blijven vaak na het spenen bij de groep</a:t>
            </a:r>
          </a:p>
          <a:p>
            <a:pPr lvl="1"/>
            <a:r>
              <a:rPr lang="nl-NL" altLang="nl-NL" sz="1600" dirty="0" smtClean="0"/>
              <a:t>Beren horen niet bij de groep en leven eerst in een vrijgezellengroep. Als ze volwassen zijn leven ze solitair</a:t>
            </a:r>
          </a:p>
          <a:p>
            <a:r>
              <a:rPr lang="nl-NL" altLang="nl-NL" sz="2000" dirty="0" smtClean="0"/>
              <a:t>Hebben een territorium. Dat bestaat uit:</a:t>
            </a:r>
          </a:p>
          <a:p>
            <a:pPr lvl="1"/>
            <a:r>
              <a:rPr lang="nl-NL" altLang="nl-NL" sz="1600" dirty="0" smtClean="0"/>
              <a:t>Netwerk van paden om naar de verschillende functiegebieden te lopen</a:t>
            </a:r>
          </a:p>
          <a:p>
            <a:pPr lvl="1"/>
            <a:r>
              <a:rPr lang="nl-NL" altLang="nl-NL" sz="1600" dirty="0" smtClean="0"/>
              <a:t>Rustplaatsen</a:t>
            </a:r>
          </a:p>
          <a:p>
            <a:pPr lvl="1"/>
            <a:r>
              <a:rPr lang="nl-NL" altLang="nl-NL" sz="1600" dirty="0" smtClean="0"/>
              <a:t>Voedselgebieden (veel tijd bezig met het zoeken van voedsel)</a:t>
            </a:r>
          </a:p>
          <a:p>
            <a:endParaRPr lang="nl-NL" altLang="nl-NL" sz="2000" dirty="0" smtClean="0"/>
          </a:p>
          <a:p>
            <a:pPr lvl="1"/>
            <a:endParaRPr lang="nl-NL" altLang="nl-NL" sz="1800" dirty="0" smtClean="0"/>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F3621D99-322A-4F83-A85C-B984F1E21EC8}" type="slidenum">
              <a:rPr lang="en-US" altLang="nl-NL" sz="1200">
                <a:solidFill>
                  <a:schemeClr val="bg2"/>
                </a:solidFill>
              </a:rPr>
              <a:pPr/>
              <a:t>3</a:t>
            </a:fld>
            <a:endParaRPr lang="en-US" altLang="nl-NL" sz="1200">
              <a:solidFill>
                <a:schemeClr val="bg2"/>
              </a:solidFill>
            </a:endParaRPr>
          </a:p>
        </p:txBody>
      </p:sp>
    </p:spTree>
    <p:extLst>
      <p:ext uri="{BB962C8B-B14F-4D97-AF65-F5344CB8AC3E}">
        <p14:creationId xmlns:p14="http://schemas.microsoft.com/office/powerpoint/2010/main" val="99576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algn="l"/>
            <a:r>
              <a:rPr lang="nl-NL" altLang="nl-NL" dirty="0" smtClean="0"/>
              <a:t>Het varken in de natuur</a:t>
            </a:r>
          </a:p>
        </p:txBody>
      </p:sp>
      <p:sp>
        <p:nvSpPr>
          <p:cNvPr id="11267" name="Tijdelijke aanduiding voor inhoud 2"/>
          <p:cNvSpPr>
            <a:spLocks noGrp="1"/>
          </p:cNvSpPr>
          <p:nvPr>
            <p:ph idx="1"/>
          </p:nvPr>
        </p:nvSpPr>
        <p:spPr>
          <a:xfrm>
            <a:off x="2021902" y="1609501"/>
            <a:ext cx="6635080" cy="4929411"/>
          </a:xfrm>
        </p:spPr>
        <p:txBody>
          <a:bodyPr/>
          <a:lstStyle/>
          <a:p>
            <a:r>
              <a:rPr lang="nl-NL" altLang="nl-NL" sz="2000" dirty="0" smtClean="0"/>
              <a:t>Houden contact onderling door:</a:t>
            </a:r>
          </a:p>
          <a:p>
            <a:pPr lvl="1"/>
            <a:r>
              <a:rPr lang="nl-NL" altLang="nl-NL" sz="1600" dirty="0" smtClean="0"/>
              <a:t>Knorgeluiden: 25 tot 30 knor- en gromgeluiden</a:t>
            </a:r>
          </a:p>
          <a:p>
            <a:pPr lvl="1"/>
            <a:r>
              <a:rPr lang="nl-NL" altLang="nl-NL" sz="1600" dirty="0" smtClean="0"/>
              <a:t>Varkens kunnen goed horen</a:t>
            </a:r>
          </a:p>
          <a:p>
            <a:pPr lvl="1"/>
            <a:r>
              <a:rPr lang="nl-NL" altLang="nl-NL" sz="1600" dirty="0" smtClean="0"/>
              <a:t>Varkens kunnen goed ruiken (opsporen van truffels). Biggen herkennen hun moeder vooral aan de geur. Bij de voorknie van een varken zitten klieren die geurstoffen verspreiden</a:t>
            </a:r>
          </a:p>
          <a:p>
            <a:pPr lvl="1"/>
            <a:r>
              <a:rPr lang="nl-NL" altLang="nl-NL" sz="1600" dirty="0" smtClean="0"/>
              <a:t>Echter, varkens zien slecht (waarschijnlijk kleurenblind)</a:t>
            </a:r>
          </a:p>
          <a:p>
            <a:r>
              <a:rPr lang="nl-NL" altLang="nl-NL" sz="2000" dirty="0" smtClean="0"/>
              <a:t>Ritme</a:t>
            </a:r>
          </a:p>
          <a:p>
            <a:pPr lvl="1"/>
            <a:r>
              <a:rPr lang="nl-NL" altLang="nl-NL" sz="1600" dirty="0" smtClean="0"/>
              <a:t>Varkens kunnen ook gedurende de avond of nacht actief zijn op zoek naar voedsel. </a:t>
            </a:r>
          </a:p>
          <a:p>
            <a:pPr lvl="1"/>
            <a:r>
              <a:rPr lang="nl-NL" altLang="nl-NL" sz="1600" dirty="0" smtClean="0"/>
              <a:t>Maar als ze overdag worden bijgevoerd veranderen ze hun ritme en gaan ze ‘s avonds en ‘s nachts rusten</a:t>
            </a:r>
          </a:p>
          <a:p>
            <a:endParaRPr lang="nl-NL" altLang="nl-NL" sz="2000" dirty="0" smtClean="0"/>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8071A478-B9BB-4B82-8EA1-E7D8EDF7A97C}" type="slidenum">
              <a:rPr lang="en-US" altLang="nl-NL" sz="1200">
                <a:solidFill>
                  <a:schemeClr val="bg2"/>
                </a:solidFill>
              </a:rPr>
              <a:pPr/>
              <a:t>4</a:t>
            </a:fld>
            <a:endParaRPr lang="en-US" altLang="nl-NL" sz="1200">
              <a:solidFill>
                <a:schemeClr val="bg2"/>
              </a:solidFill>
            </a:endParaRPr>
          </a:p>
        </p:txBody>
      </p:sp>
    </p:spTree>
    <p:extLst>
      <p:ext uri="{BB962C8B-B14F-4D97-AF65-F5344CB8AC3E}">
        <p14:creationId xmlns:p14="http://schemas.microsoft.com/office/powerpoint/2010/main" val="2103712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2048669" y="251551"/>
            <a:ext cx="4251524" cy="714374"/>
          </a:xfrm>
        </p:spPr>
        <p:txBody>
          <a:bodyPr/>
          <a:lstStyle/>
          <a:p>
            <a:pPr algn="ctr"/>
            <a:r>
              <a:rPr lang="nl-NL" altLang="nl-NL" dirty="0" smtClean="0"/>
              <a:t>Rusten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DAF6843E-65C2-43CD-9D17-2282D05F18A7}" type="slidenum">
              <a:rPr lang="en-US" altLang="nl-NL" sz="1200">
                <a:solidFill>
                  <a:schemeClr val="bg2"/>
                </a:solidFill>
              </a:rPr>
              <a:pPr/>
              <a:t>5</a:t>
            </a:fld>
            <a:endParaRPr lang="en-US" altLang="nl-NL" sz="1200">
              <a:solidFill>
                <a:schemeClr val="bg2"/>
              </a:solidFill>
            </a:endParaRPr>
          </a:p>
        </p:txBody>
      </p:sp>
      <p:pic>
        <p:nvPicPr>
          <p:cNvPr id="122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6263" y="2492375"/>
            <a:ext cx="7169150" cy="20177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0245" name="Tekstvak 4"/>
          <p:cNvSpPr txBox="1">
            <a:spLocks noChangeArrowheads="1"/>
          </p:cNvSpPr>
          <p:nvPr/>
        </p:nvSpPr>
        <p:spPr bwMode="auto">
          <a:xfrm>
            <a:off x="2185988" y="1125538"/>
            <a:ext cx="4464050" cy="830262"/>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Varkens liggen een groot deel van de tijd (65 tot 70% van de tijd). Ze slapen dan niet, maar rusten wel.</a:t>
            </a:r>
          </a:p>
        </p:txBody>
      </p:sp>
      <p:sp>
        <p:nvSpPr>
          <p:cNvPr id="10246" name="Tekstvak 5"/>
          <p:cNvSpPr txBox="1">
            <a:spLocks noChangeArrowheads="1"/>
          </p:cNvSpPr>
          <p:nvPr/>
        </p:nvSpPr>
        <p:spPr bwMode="auto">
          <a:xfrm>
            <a:off x="684213" y="4724400"/>
            <a:ext cx="2951162" cy="83026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Varkens rusten graag tegelijk. Dus er moet voldoende ligruimte zijn</a:t>
            </a:r>
          </a:p>
        </p:txBody>
      </p:sp>
      <p:sp>
        <p:nvSpPr>
          <p:cNvPr id="7" name="Tekstvak 6"/>
          <p:cNvSpPr txBox="1"/>
          <p:nvPr/>
        </p:nvSpPr>
        <p:spPr>
          <a:xfrm>
            <a:off x="4894263" y="4594224"/>
            <a:ext cx="3926209" cy="2031325"/>
          </a:xfrm>
          <a:prstGeom prst="rect">
            <a:avLst/>
          </a:prstGeom>
          <a:solidFill>
            <a:schemeClr val="bg1"/>
          </a:solidFill>
          <a:ln>
            <a:solidFill>
              <a:srgbClr val="000000"/>
            </a:solidFill>
          </a:ln>
        </p:spPr>
        <p:txBody>
          <a:bodyPr wrap="square">
            <a:spAutoFit/>
          </a:bodyPr>
          <a:lstStyle/>
          <a:p>
            <a:pPr>
              <a:buFontTx/>
              <a:buNone/>
              <a:defRPr/>
            </a:pPr>
            <a:r>
              <a:rPr lang="nl-NL" b="0" dirty="0"/>
              <a:t>De inrichting van de ligruimte moet zodanig zijn dat de varkens rustig en onverstoord kunnen liggen:</a:t>
            </a:r>
          </a:p>
          <a:p>
            <a:pPr marL="285750" indent="-285750">
              <a:buFont typeface="Arial" panose="020B0604020202020204" pitchFamily="34" charset="0"/>
              <a:buChar char="•"/>
              <a:defRPr/>
            </a:pPr>
            <a:r>
              <a:rPr lang="nl-NL" b="0" dirty="0"/>
              <a:t>Gescheiden van andere ruimtes (b.v. eetruimtes) </a:t>
            </a:r>
          </a:p>
          <a:p>
            <a:pPr marL="285750" indent="-285750">
              <a:buFont typeface="Arial" panose="020B0604020202020204" pitchFamily="34" charset="0"/>
              <a:buChar char="•"/>
              <a:defRPr/>
            </a:pPr>
            <a:r>
              <a:rPr lang="nl-NL" b="0" dirty="0"/>
              <a:t>Rugdekking en overzicht (geen aanvallen uit onverwachte hoek)</a:t>
            </a:r>
          </a:p>
        </p:txBody>
      </p:sp>
      <p:cxnSp>
        <p:nvCxnSpPr>
          <p:cNvPr id="10248" name="Rechte verbindingslijn met pijl 8"/>
          <p:cNvCxnSpPr>
            <a:cxnSpLocks noChangeShapeType="1"/>
          </p:cNvCxnSpPr>
          <p:nvPr/>
        </p:nvCxnSpPr>
        <p:spPr bwMode="auto">
          <a:xfrm flipH="1">
            <a:off x="2185988" y="3847307"/>
            <a:ext cx="1049338" cy="87709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9" name="Rechte verbindingslijn met pijl 10"/>
          <p:cNvCxnSpPr>
            <a:cxnSpLocks noChangeShapeType="1"/>
          </p:cNvCxnSpPr>
          <p:nvPr/>
        </p:nvCxnSpPr>
        <p:spPr bwMode="auto">
          <a:xfrm>
            <a:off x="5057776" y="3645024"/>
            <a:ext cx="701674" cy="936501"/>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0" name="PIJL-OMLAAG 14"/>
          <p:cNvSpPr>
            <a:spLocks noChangeArrowheads="1"/>
          </p:cNvSpPr>
          <p:nvPr/>
        </p:nvSpPr>
        <p:spPr bwMode="auto">
          <a:xfrm>
            <a:off x="3875088" y="2060575"/>
            <a:ext cx="569912" cy="412750"/>
          </a:xfrm>
          <a:prstGeom prst="downArrow">
            <a:avLst>
              <a:gd name="adj1" fmla="val 50000"/>
              <a:gd name="adj2" fmla="val 50000"/>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b="0">
              <a:latin typeface="Arial" panose="020B0604020202020204" pitchFamily="34" charset="0"/>
            </a:endParaRPr>
          </a:p>
        </p:txBody>
      </p:sp>
    </p:spTree>
    <p:extLst>
      <p:ext uri="{BB962C8B-B14F-4D97-AF65-F5344CB8AC3E}">
        <p14:creationId xmlns:p14="http://schemas.microsoft.com/office/powerpoint/2010/main" val="2921924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algn="ctr"/>
            <a:r>
              <a:rPr lang="nl-NL" altLang="nl-NL" dirty="0" smtClean="0"/>
              <a:t>Verzadiging: eten en drinken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9F083211-1FF1-46B3-B0AE-09211735D98A}" type="slidenum">
              <a:rPr lang="en-US" altLang="nl-NL" sz="1200">
                <a:solidFill>
                  <a:schemeClr val="bg2"/>
                </a:solidFill>
              </a:rPr>
              <a:pPr/>
              <a:t>6</a:t>
            </a:fld>
            <a:endParaRPr lang="en-US" altLang="nl-NL" sz="1200">
              <a:solidFill>
                <a:schemeClr val="bg2"/>
              </a:solidFill>
            </a:endParaRPr>
          </a:p>
        </p:txBody>
      </p:sp>
      <p:pic>
        <p:nvPicPr>
          <p:cNvPr id="133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825" y="3949700"/>
            <a:ext cx="5003800" cy="2066925"/>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3317" name="Tekstvak 6"/>
          <p:cNvSpPr txBox="1">
            <a:spLocks noChangeArrowheads="1"/>
          </p:cNvSpPr>
          <p:nvPr/>
        </p:nvSpPr>
        <p:spPr bwMode="auto">
          <a:xfrm>
            <a:off x="504825" y="1557338"/>
            <a:ext cx="4752975" cy="1600200"/>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400" b="0"/>
              <a:t>Varkens willen het liefst vrijwel de hele dag eten en drinken. Ze vinden dit belangrijker dan tijd doorbrengen met soortgenoten of verrijkingsmateriaal in een hok. Zelfs een milde beperking is al ingrijpend voor het varken. Toch is het niet mogelijk alle varkens onbeperkt te voeren, want………..</a:t>
            </a:r>
          </a:p>
        </p:txBody>
      </p:sp>
      <p:sp>
        <p:nvSpPr>
          <p:cNvPr id="8" name="Tekstvak 7"/>
          <p:cNvSpPr txBox="1"/>
          <p:nvPr/>
        </p:nvSpPr>
        <p:spPr>
          <a:xfrm>
            <a:off x="5652120" y="1338263"/>
            <a:ext cx="2664296" cy="1169551"/>
          </a:xfrm>
          <a:prstGeom prst="rect">
            <a:avLst/>
          </a:prstGeom>
          <a:solidFill>
            <a:schemeClr val="bg1"/>
          </a:solidFill>
          <a:ln>
            <a:solidFill>
              <a:srgbClr val="000000"/>
            </a:solidFill>
          </a:ln>
        </p:spPr>
        <p:txBody>
          <a:bodyPr wrap="square">
            <a:spAutoFit/>
          </a:bodyPr>
          <a:lstStyle/>
          <a:p>
            <a:pPr>
              <a:buFontTx/>
              <a:buNone/>
              <a:defRPr/>
            </a:pPr>
            <a:r>
              <a:rPr lang="nl-NL" sz="1400" b="0" dirty="0"/>
              <a:t>Belangrijk is de kwaliteit en samenstelling van voer en </a:t>
            </a:r>
            <a:r>
              <a:rPr lang="nl-NL" sz="1400" b="0" dirty="0" smtClean="0"/>
              <a:t>water:</a:t>
            </a:r>
            <a:endParaRPr lang="nl-NL" sz="1400" b="0" dirty="0"/>
          </a:p>
          <a:p>
            <a:pPr marL="285750" indent="-285750">
              <a:buFont typeface="Arial" panose="020B0604020202020204" pitchFamily="34" charset="0"/>
              <a:buChar char="•"/>
              <a:defRPr/>
            </a:pPr>
            <a:r>
              <a:rPr lang="nl-NL" sz="1400" b="0" dirty="0"/>
              <a:t>Vers</a:t>
            </a:r>
          </a:p>
          <a:p>
            <a:pPr marL="285750" indent="-285750">
              <a:buFont typeface="Arial" panose="020B0604020202020204" pitchFamily="34" charset="0"/>
              <a:buChar char="•"/>
              <a:defRPr/>
            </a:pPr>
            <a:r>
              <a:rPr lang="nl-NL" sz="1400" b="0" dirty="0"/>
              <a:t>Verzadigend</a:t>
            </a:r>
          </a:p>
          <a:p>
            <a:pPr marL="285750" indent="-285750">
              <a:buFont typeface="Arial" panose="020B0604020202020204" pitchFamily="34" charset="0"/>
              <a:buChar char="•"/>
              <a:defRPr/>
            </a:pPr>
            <a:r>
              <a:rPr lang="nl-NL" sz="1400" b="0" dirty="0"/>
              <a:t>Voldoende nutriënten</a:t>
            </a:r>
          </a:p>
        </p:txBody>
      </p:sp>
      <p:cxnSp>
        <p:nvCxnSpPr>
          <p:cNvPr id="13319" name="Rechte verbindingslijn met pijl 9"/>
          <p:cNvCxnSpPr>
            <a:cxnSpLocks noChangeShapeType="1"/>
          </p:cNvCxnSpPr>
          <p:nvPr/>
        </p:nvCxnSpPr>
        <p:spPr bwMode="auto">
          <a:xfrm flipH="1" flipV="1">
            <a:off x="3207245" y="3326993"/>
            <a:ext cx="503237" cy="1350962"/>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0" name="Rechte verbindingslijn met pijl 14"/>
          <p:cNvCxnSpPr>
            <a:cxnSpLocks noChangeShapeType="1"/>
          </p:cNvCxnSpPr>
          <p:nvPr/>
        </p:nvCxnSpPr>
        <p:spPr bwMode="auto">
          <a:xfrm flipV="1">
            <a:off x="4716463" y="2636838"/>
            <a:ext cx="1239837" cy="22320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kstvak 18"/>
          <p:cNvSpPr txBox="1"/>
          <p:nvPr/>
        </p:nvSpPr>
        <p:spPr>
          <a:xfrm>
            <a:off x="5795963" y="3752850"/>
            <a:ext cx="3096517" cy="2031325"/>
          </a:xfrm>
          <a:prstGeom prst="rect">
            <a:avLst/>
          </a:prstGeom>
          <a:solidFill>
            <a:schemeClr val="bg1"/>
          </a:solidFill>
          <a:ln>
            <a:solidFill>
              <a:srgbClr val="000000"/>
            </a:solidFill>
          </a:ln>
        </p:spPr>
        <p:txBody>
          <a:bodyPr wrap="square">
            <a:spAutoFit/>
          </a:bodyPr>
          <a:lstStyle/>
          <a:p>
            <a:pPr>
              <a:buFontTx/>
              <a:buNone/>
              <a:defRPr/>
            </a:pPr>
            <a:r>
              <a:rPr lang="nl-NL" sz="1400" dirty="0"/>
              <a:t>Inrichting eet- en drinkplaats:</a:t>
            </a:r>
          </a:p>
          <a:p>
            <a:pPr marL="285750" indent="-285750">
              <a:buFont typeface="Arial" panose="020B0604020202020204" pitchFamily="34" charset="0"/>
              <a:buChar char="•"/>
              <a:defRPr/>
            </a:pPr>
            <a:r>
              <a:rPr lang="nl-NL" sz="1400" b="0" dirty="0"/>
              <a:t>Groot genoeg (voldoende en </a:t>
            </a:r>
            <a:r>
              <a:rPr lang="nl-NL" sz="1400" b="0" dirty="0" smtClean="0"/>
              <a:t>juiste grootte</a:t>
            </a:r>
            <a:r>
              <a:rPr lang="nl-NL" sz="1400" b="0" dirty="0"/>
              <a:t>)</a:t>
            </a:r>
          </a:p>
          <a:p>
            <a:pPr marL="285750" indent="-285750">
              <a:buFont typeface="Arial" panose="020B0604020202020204" pitchFamily="34" charset="0"/>
              <a:buChar char="•"/>
              <a:defRPr/>
            </a:pPr>
            <a:r>
              <a:rPr lang="nl-NL" sz="1400" b="0" dirty="0"/>
              <a:t>Tegelijk willen eten</a:t>
            </a:r>
          </a:p>
          <a:p>
            <a:pPr marL="285750" indent="-285750">
              <a:buFont typeface="Arial" panose="020B0604020202020204" pitchFamily="34" charset="0"/>
              <a:buChar char="•"/>
              <a:defRPr/>
            </a:pPr>
            <a:r>
              <a:rPr lang="nl-NL" sz="1400" b="0" dirty="0"/>
              <a:t>Ongestoord kunnen eten</a:t>
            </a:r>
          </a:p>
          <a:p>
            <a:pPr marL="285750" indent="-285750">
              <a:buFont typeface="Arial" panose="020B0604020202020204" pitchFamily="34" charset="0"/>
              <a:buChar char="•"/>
              <a:defRPr/>
            </a:pPr>
            <a:r>
              <a:rPr lang="nl-NL" sz="1400" b="0" dirty="0"/>
              <a:t>Drinkplaatsen in de buurt van de eetruimte</a:t>
            </a:r>
          </a:p>
          <a:p>
            <a:pPr marL="285750" indent="-285750">
              <a:buFont typeface="Arial" panose="020B0604020202020204" pitchFamily="34" charset="0"/>
              <a:buChar char="•"/>
              <a:defRPr/>
            </a:pPr>
            <a:r>
              <a:rPr lang="nl-NL" sz="1400" b="0" dirty="0"/>
              <a:t>Zorg ervoor dat de vloer niet te glad wordt </a:t>
            </a:r>
          </a:p>
        </p:txBody>
      </p:sp>
      <p:cxnSp>
        <p:nvCxnSpPr>
          <p:cNvPr id="13322" name="Rechte verbindingslijn met pijl 20"/>
          <p:cNvCxnSpPr>
            <a:cxnSpLocks noChangeShapeType="1"/>
          </p:cNvCxnSpPr>
          <p:nvPr/>
        </p:nvCxnSpPr>
        <p:spPr bwMode="auto">
          <a:xfrm flipV="1">
            <a:off x="3708400" y="5157788"/>
            <a:ext cx="2087563" cy="43180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073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a:r>
              <a:rPr lang="nl-NL" altLang="nl-NL" dirty="0" smtClean="0"/>
              <a:t>Excretie: mesten en urineren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8C64C753-76A6-4DFF-95BA-B07FAE3D44E1}" type="slidenum">
              <a:rPr lang="en-US" altLang="nl-NL" sz="1200">
                <a:solidFill>
                  <a:schemeClr val="bg2"/>
                </a:solidFill>
              </a:rPr>
              <a:pPr/>
              <a:t>7</a:t>
            </a:fld>
            <a:endParaRPr lang="en-US" altLang="nl-NL" sz="1200">
              <a:solidFill>
                <a:schemeClr val="bg2"/>
              </a:solidFill>
            </a:endParaRPr>
          </a:p>
        </p:txBody>
      </p:sp>
      <p:pic>
        <p:nvPicPr>
          <p:cNvPr id="1434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6025" y="2492375"/>
            <a:ext cx="3743325" cy="24876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4341" name="Tekstvak 1"/>
          <p:cNvSpPr txBox="1">
            <a:spLocks noChangeArrowheads="1"/>
          </p:cNvSpPr>
          <p:nvPr/>
        </p:nvSpPr>
        <p:spPr bwMode="auto">
          <a:xfrm>
            <a:off x="507390" y="1463471"/>
            <a:ext cx="3744912" cy="831850"/>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Een varken is een zindelijk dier en wil zijn eigen lig- en vreetplaats schoon houden</a:t>
            </a:r>
          </a:p>
        </p:txBody>
      </p:sp>
      <p:cxnSp>
        <p:nvCxnSpPr>
          <p:cNvPr id="14342" name="Rechte verbindingslijn met pijl 4"/>
          <p:cNvCxnSpPr>
            <a:cxnSpLocks noChangeShapeType="1"/>
          </p:cNvCxnSpPr>
          <p:nvPr/>
        </p:nvCxnSpPr>
        <p:spPr bwMode="auto">
          <a:xfrm flipH="1" flipV="1">
            <a:off x="1979712" y="2398728"/>
            <a:ext cx="1296987" cy="1862138"/>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kstvak 5"/>
          <p:cNvSpPr txBox="1"/>
          <p:nvPr/>
        </p:nvSpPr>
        <p:spPr>
          <a:xfrm>
            <a:off x="5097711" y="4575175"/>
            <a:ext cx="3527425" cy="2031325"/>
          </a:xfrm>
          <a:prstGeom prst="rect">
            <a:avLst/>
          </a:prstGeom>
          <a:solidFill>
            <a:schemeClr val="bg1"/>
          </a:solidFill>
          <a:ln>
            <a:solidFill>
              <a:srgbClr val="000000"/>
            </a:solidFill>
          </a:ln>
        </p:spPr>
        <p:txBody>
          <a:bodyPr>
            <a:spAutoFit/>
          </a:bodyPr>
          <a:lstStyle/>
          <a:p>
            <a:pPr>
              <a:buFontTx/>
              <a:buNone/>
              <a:defRPr/>
            </a:pPr>
            <a:r>
              <a:rPr lang="nl-NL" dirty="0"/>
              <a:t>Eisen aan de mestruimte:</a:t>
            </a:r>
          </a:p>
          <a:p>
            <a:pPr marL="285750" indent="-285750">
              <a:buFont typeface="Arial" panose="020B0604020202020204" pitchFamily="34" charset="0"/>
              <a:buChar char="•"/>
              <a:defRPr/>
            </a:pPr>
            <a:r>
              <a:rPr lang="nl-NL" b="0" dirty="0"/>
              <a:t>Varkens urineren en mesten gezamenlijk</a:t>
            </a:r>
          </a:p>
          <a:p>
            <a:pPr marL="285750" indent="-285750">
              <a:buFont typeface="Arial" panose="020B0604020202020204" pitchFamily="34" charset="0"/>
              <a:buChar char="•"/>
              <a:defRPr/>
            </a:pPr>
            <a:r>
              <a:rPr lang="nl-NL" b="0" dirty="0"/>
              <a:t>Rugdekking vanwege de instabiele houding</a:t>
            </a:r>
          </a:p>
          <a:p>
            <a:pPr marL="285750" indent="-285750">
              <a:buFont typeface="Arial" panose="020B0604020202020204" pitchFamily="34" charset="0"/>
              <a:buChar char="•"/>
              <a:defRPr/>
            </a:pPr>
            <a:r>
              <a:rPr lang="nl-NL" b="0" dirty="0"/>
              <a:t>Ondergrond moet stroef zijn, om uitglijden te voorkomen</a:t>
            </a:r>
          </a:p>
        </p:txBody>
      </p:sp>
      <p:cxnSp>
        <p:nvCxnSpPr>
          <p:cNvPr id="14344" name="Rechte verbindingslijn met pijl 7"/>
          <p:cNvCxnSpPr>
            <a:cxnSpLocks noChangeShapeType="1"/>
          </p:cNvCxnSpPr>
          <p:nvPr/>
        </p:nvCxnSpPr>
        <p:spPr bwMode="auto">
          <a:xfrm>
            <a:off x="3239343" y="4761218"/>
            <a:ext cx="1764705" cy="972038"/>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023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r>
              <a:rPr lang="nl-NL" altLang="nl-NL" dirty="0" smtClean="0"/>
              <a:t>Zelfverzorging</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0B673BDA-1FDC-4CD5-9624-705E5458E047}" type="slidenum">
              <a:rPr lang="en-US" altLang="nl-NL" sz="1200">
                <a:solidFill>
                  <a:schemeClr val="bg2"/>
                </a:solidFill>
              </a:rPr>
              <a:pPr/>
              <a:t>8</a:t>
            </a:fld>
            <a:endParaRPr lang="en-US" altLang="nl-NL" sz="1200">
              <a:solidFill>
                <a:schemeClr val="bg2"/>
              </a:solidFill>
            </a:endParaRPr>
          </a:p>
        </p:txBody>
      </p:sp>
      <p:pic>
        <p:nvPicPr>
          <p:cNvPr id="1536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4063" y="1398588"/>
            <a:ext cx="3983037" cy="3168650"/>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5365" name="Tekstvak 4"/>
          <p:cNvSpPr txBox="1">
            <a:spLocks noChangeArrowheads="1"/>
          </p:cNvSpPr>
          <p:nvPr/>
        </p:nvSpPr>
        <p:spPr bwMode="auto">
          <a:xfrm>
            <a:off x="4427538" y="1700213"/>
            <a:ext cx="4406900" cy="930275"/>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Een varken wil zich graag</a:t>
            </a:r>
          </a:p>
          <a:p>
            <a:pPr>
              <a:buFontTx/>
              <a:buNone/>
            </a:pPr>
            <a:r>
              <a:rPr lang="nl-NL" altLang="nl-NL" sz="1600" b="0"/>
              <a:t>beschermen tegen jeuk of huidirritatie </a:t>
            </a:r>
          </a:p>
          <a:p>
            <a:pPr>
              <a:buFontTx/>
              <a:buNone/>
            </a:pPr>
            <a:r>
              <a:rPr lang="nl-NL" altLang="nl-NL" sz="1600" b="0"/>
              <a:t>door huidbeschadigingen of parasieten</a:t>
            </a:r>
          </a:p>
        </p:txBody>
      </p:sp>
      <p:sp>
        <p:nvSpPr>
          <p:cNvPr id="15366" name="Tekstvak 5"/>
          <p:cNvSpPr txBox="1">
            <a:spLocks noChangeArrowheads="1"/>
          </p:cNvSpPr>
          <p:nvPr/>
        </p:nvSpPr>
        <p:spPr bwMode="auto">
          <a:xfrm>
            <a:off x="4427538" y="3429000"/>
            <a:ext cx="4406900" cy="63341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Rollen, krabben, schuren en het nemen </a:t>
            </a:r>
          </a:p>
          <a:p>
            <a:pPr>
              <a:buFontTx/>
              <a:buNone/>
            </a:pPr>
            <a:r>
              <a:rPr lang="nl-NL" altLang="nl-NL" sz="1600" b="0"/>
              <a:t>van een modderbad</a:t>
            </a:r>
          </a:p>
        </p:txBody>
      </p:sp>
      <p:sp>
        <p:nvSpPr>
          <p:cNvPr id="15367" name="PIJL-OMLAAG 6"/>
          <p:cNvSpPr>
            <a:spLocks noChangeArrowheads="1"/>
          </p:cNvSpPr>
          <p:nvPr/>
        </p:nvSpPr>
        <p:spPr bwMode="auto">
          <a:xfrm>
            <a:off x="6227763" y="2781300"/>
            <a:ext cx="576262" cy="503238"/>
          </a:xfrm>
          <a:prstGeom prst="downArrow">
            <a:avLst>
              <a:gd name="adj1" fmla="val 50000"/>
              <a:gd name="adj2" fmla="val 50000"/>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b="0">
              <a:latin typeface="Arial" panose="020B0604020202020204" pitchFamily="34" charset="0"/>
            </a:endParaRPr>
          </a:p>
        </p:txBody>
      </p:sp>
      <p:sp>
        <p:nvSpPr>
          <p:cNvPr id="8" name="Tekstvak 7"/>
          <p:cNvSpPr txBox="1"/>
          <p:nvPr/>
        </p:nvSpPr>
        <p:spPr>
          <a:xfrm>
            <a:off x="755650" y="4724400"/>
            <a:ext cx="6911975" cy="1766888"/>
          </a:xfrm>
          <a:prstGeom prst="rect">
            <a:avLst/>
          </a:prstGeom>
          <a:solidFill>
            <a:schemeClr val="bg1"/>
          </a:solidFill>
          <a:ln>
            <a:solidFill>
              <a:srgbClr val="000000"/>
            </a:solidFill>
          </a:ln>
        </p:spPr>
        <p:txBody>
          <a:bodyPr>
            <a:spAutoFit/>
          </a:bodyPr>
          <a:lstStyle/>
          <a:p>
            <a:pPr>
              <a:buFontTx/>
              <a:buNone/>
              <a:defRPr/>
            </a:pPr>
            <a:r>
              <a:rPr lang="nl-NL" dirty="0"/>
              <a:t>Eisen aan de inrichting:</a:t>
            </a:r>
          </a:p>
          <a:p>
            <a:pPr marL="285750" indent="-285750">
              <a:buFont typeface="Arial" panose="020B0604020202020204" pitchFamily="34" charset="0"/>
              <a:buChar char="•"/>
              <a:defRPr/>
            </a:pPr>
            <a:r>
              <a:rPr lang="nl-NL" b="0" dirty="0"/>
              <a:t>De ruimte voor zelfverzorging moet groot genoeg</a:t>
            </a:r>
          </a:p>
          <a:p>
            <a:pPr marL="285750" indent="-285750">
              <a:buFont typeface="Arial" panose="020B0604020202020204" pitchFamily="34" charset="0"/>
              <a:buChar char="•"/>
              <a:defRPr/>
            </a:pPr>
            <a:r>
              <a:rPr lang="nl-NL" b="0" dirty="0"/>
              <a:t>Door de instabiele houding bij verzorging moet de ondergrond stroef zijn</a:t>
            </a:r>
          </a:p>
          <a:p>
            <a:pPr marL="285750" indent="-285750">
              <a:buFont typeface="Arial" panose="020B0604020202020204" pitchFamily="34" charset="0"/>
              <a:buChar char="•"/>
              <a:defRPr/>
            </a:pPr>
            <a:r>
              <a:rPr lang="nl-NL" b="0" dirty="0"/>
              <a:t>Schuurmogelijk (schuurpaal of boom)</a:t>
            </a:r>
          </a:p>
          <a:p>
            <a:pPr marL="285750" indent="-285750">
              <a:buFont typeface="Arial" panose="020B0604020202020204" pitchFamily="34" charset="0"/>
              <a:buChar char="•"/>
              <a:defRPr/>
            </a:pPr>
            <a:r>
              <a:rPr lang="nl-NL" b="0" dirty="0"/>
              <a:t>Modderbaden, ontdoen van parasieten</a:t>
            </a:r>
          </a:p>
        </p:txBody>
      </p:sp>
      <p:cxnSp>
        <p:nvCxnSpPr>
          <p:cNvPr id="15369" name="Rechte verbindingslijn met pijl 9"/>
          <p:cNvCxnSpPr>
            <a:cxnSpLocks noChangeShapeType="1"/>
          </p:cNvCxnSpPr>
          <p:nvPr/>
        </p:nvCxnSpPr>
        <p:spPr bwMode="auto">
          <a:xfrm flipH="1">
            <a:off x="3635375" y="2924175"/>
            <a:ext cx="288925" cy="18002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888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algn="l"/>
            <a:r>
              <a:rPr lang="nl-NL" altLang="nl-NL" dirty="0" smtClean="0"/>
              <a:t>Exploratie (verkennen)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DD27590B-EAA6-4134-872E-28AC72349951}" type="slidenum">
              <a:rPr lang="en-US" altLang="nl-NL" sz="1200">
                <a:solidFill>
                  <a:schemeClr val="bg2"/>
                </a:solidFill>
              </a:rPr>
              <a:pPr/>
              <a:t>9</a:t>
            </a:fld>
            <a:endParaRPr lang="en-US" altLang="nl-NL" sz="1200">
              <a:solidFill>
                <a:schemeClr val="bg2"/>
              </a:solidFill>
            </a:endParaRPr>
          </a:p>
        </p:txBody>
      </p:sp>
      <p:pic>
        <p:nvPicPr>
          <p:cNvPr id="1638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2565400"/>
            <a:ext cx="5545138" cy="3028950"/>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6389" name="Tekstvak 4"/>
          <p:cNvSpPr txBox="1">
            <a:spLocks noChangeArrowheads="1"/>
          </p:cNvSpPr>
          <p:nvPr/>
        </p:nvSpPr>
        <p:spPr bwMode="auto">
          <a:xfrm>
            <a:off x="1547813" y="1262231"/>
            <a:ext cx="3455987" cy="1077912"/>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Doen dit omdat ze op zoek naar voedsel  of omdat ze de leefomgeving in kaart willen brengen</a:t>
            </a:r>
          </a:p>
        </p:txBody>
      </p:sp>
      <p:cxnSp>
        <p:nvCxnSpPr>
          <p:cNvPr id="16390" name="Rechte verbindingslijn met pijl 6"/>
          <p:cNvCxnSpPr>
            <a:cxnSpLocks noChangeShapeType="1"/>
          </p:cNvCxnSpPr>
          <p:nvPr/>
        </p:nvCxnSpPr>
        <p:spPr bwMode="auto">
          <a:xfrm>
            <a:off x="2727416" y="887534"/>
            <a:ext cx="217488" cy="35877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kstvak 7"/>
          <p:cNvSpPr txBox="1"/>
          <p:nvPr/>
        </p:nvSpPr>
        <p:spPr>
          <a:xfrm>
            <a:off x="5508625" y="2133600"/>
            <a:ext cx="3490913" cy="3181350"/>
          </a:xfrm>
          <a:prstGeom prst="rect">
            <a:avLst/>
          </a:prstGeom>
          <a:solidFill>
            <a:schemeClr val="bg1"/>
          </a:solidFill>
          <a:ln>
            <a:solidFill>
              <a:srgbClr val="000000"/>
            </a:solidFill>
          </a:ln>
        </p:spPr>
        <p:txBody>
          <a:bodyPr>
            <a:spAutoFit/>
          </a:bodyPr>
          <a:lstStyle/>
          <a:p>
            <a:pPr>
              <a:buFontTx/>
              <a:buNone/>
              <a:defRPr/>
            </a:pPr>
            <a:r>
              <a:rPr lang="nl-NL" dirty="0"/>
              <a:t>Eisen aan de inrichting:</a:t>
            </a:r>
          </a:p>
          <a:p>
            <a:pPr marL="285750" indent="-285750">
              <a:buFont typeface="Arial" panose="020B0604020202020204" pitchFamily="34" charset="0"/>
              <a:buChar char="•"/>
              <a:defRPr/>
            </a:pPr>
            <a:r>
              <a:rPr lang="nl-NL" b="0" dirty="0"/>
              <a:t>Voldoende groot, exploreren doen ze samen.</a:t>
            </a:r>
          </a:p>
          <a:p>
            <a:pPr marL="285750" indent="-285750">
              <a:buFont typeface="Arial" panose="020B0604020202020204" pitchFamily="34" charset="0"/>
              <a:buChar char="•"/>
              <a:defRPr/>
            </a:pPr>
            <a:r>
              <a:rPr lang="nl-NL" b="0" dirty="0"/>
              <a:t>Gescheiden van andere ruimtes: rustende en mestende dieren niet storen</a:t>
            </a:r>
          </a:p>
          <a:p>
            <a:pPr marL="285750" indent="-285750">
              <a:buFont typeface="Arial" panose="020B0604020202020204" pitchFamily="34" charset="0"/>
              <a:buChar char="•"/>
              <a:defRPr/>
            </a:pPr>
            <a:r>
              <a:rPr lang="nl-NL" b="0" dirty="0"/>
              <a:t>Exploratief materiaal:</a:t>
            </a:r>
          </a:p>
          <a:p>
            <a:pPr marL="742950" lvl="1" indent="-285750">
              <a:buFont typeface="Wingdings" pitchFamily="2" charset="2"/>
              <a:buChar char="Ø"/>
              <a:defRPr/>
            </a:pPr>
            <a:r>
              <a:rPr lang="nl-NL" sz="1200" b="0" dirty="0"/>
              <a:t>Voldoende aanwezig</a:t>
            </a:r>
          </a:p>
          <a:p>
            <a:pPr marL="742950" lvl="1" indent="-285750">
              <a:buFont typeface="Wingdings" pitchFamily="2" charset="2"/>
              <a:buChar char="Ø"/>
              <a:defRPr/>
            </a:pPr>
            <a:r>
              <a:rPr lang="nl-NL" sz="1200" b="0" dirty="0"/>
              <a:t>Prikkelend, afwisselend en uitnodigend zijn</a:t>
            </a:r>
          </a:p>
          <a:p>
            <a:pPr marL="742950" lvl="1" indent="-285750">
              <a:buFont typeface="Wingdings" pitchFamily="2" charset="2"/>
              <a:buChar char="Ø"/>
              <a:defRPr/>
            </a:pPr>
            <a:r>
              <a:rPr lang="nl-NL" sz="1200" b="0" dirty="0"/>
              <a:t>Manipuleerbaar, veranderbaar, kapot te maken zijn en moet belonen in de vorm van eten</a:t>
            </a:r>
          </a:p>
        </p:txBody>
      </p:sp>
      <p:sp>
        <p:nvSpPr>
          <p:cNvPr id="16392" name="Tekstvak 8"/>
          <p:cNvSpPr txBox="1">
            <a:spLocks noChangeArrowheads="1"/>
          </p:cNvSpPr>
          <p:nvPr/>
        </p:nvSpPr>
        <p:spPr bwMode="auto">
          <a:xfrm>
            <a:off x="468313" y="5373688"/>
            <a:ext cx="4535487" cy="1076325"/>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0"/>
              <a:t>Een varken dat niet kan exploreren kan leiden tot </a:t>
            </a:r>
            <a:r>
              <a:rPr lang="nl-NL" altLang="nl-NL" sz="1600"/>
              <a:t>ongewenst gedrag </a:t>
            </a:r>
            <a:r>
              <a:rPr lang="nl-NL" altLang="nl-NL" sz="1600" b="0"/>
              <a:t>zoals staartbijten, oorbijten of andere vormen van bijten</a:t>
            </a:r>
          </a:p>
        </p:txBody>
      </p:sp>
      <p:cxnSp>
        <p:nvCxnSpPr>
          <p:cNvPr id="16393" name="Rechte verbindingslijn met pijl 10"/>
          <p:cNvCxnSpPr>
            <a:cxnSpLocks noChangeShapeType="1"/>
          </p:cNvCxnSpPr>
          <p:nvPr/>
        </p:nvCxnSpPr>
        <p:spPr bwMode="auto">
          <a:xfrm flipV="1">
            <a:off x="1692275" y="2778125"/>
            <a:ext cx="3816350" cy="2306638"/>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9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924550"/>
            <a:ext cx="1368425"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9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Algemene powerpoint Sterk Merk 2014-2015</Template>
  <TotalTime>2350</TotalTime>
  <Words>865</Words>
  <Application>Microsoft Office PowerPoint</Application>
  <PresentationFormat>Diavoorstelling (4:3)</PresentationFormat>
  <Paragraphs>137</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Verdana</vt:lpstr>
      <vt:lpstr>Wingdings</vt:lpstr>
      <vt:lpstr>Kantoorthema</vt:lpstr>
      <vt:lpstr>PowerPoint-presentatie</vt:lpstr>
      <vt:lpstr>Domesticatie van het varken</vt:lpstr>
      <vt:lpstr>Het varken in de natuur</vt:lpstr>
      <vt:lpstr>Het varken in de natuur</vt:lpstr>
      <vt:lpstr>Rusten</vt:lpstr>
      <vt:lpstr>Verzadiging: eten en drinken</vt:lpstr>
      <vt:lpstr>Excretie: mesten en urineren</vt:lpstr>
      <vt:lpstr>Zelfverzorging</vt:lpstr>
      <vt:lpstr>Exploratie (verkennen)</vt:lpstr>
      <vt:lpstr>Sociaal gedrag</vt:lpstr>
      <vt:lpstr>Thermoregulatie  (lichaamstemperatuur op peil houden)</vt:lpstr>
      <vt:lpstr>Veiligheid</vt:lpstr>
      <vt:lpstr>Gezondheid</vt:lpstr>
      <vt:lpstr>Beweging</vt:lpstr>
      <vt:lpstr>Reproductie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Noortje Wijnstok</dc:creator>
  <cp:lastModifiedBy>Wim Vugteveen</cp:lastModifiedBy>
  <cp:revision>43</cp:revision>
  <cp:lastPrinted>2017-08-31T07:58:34Z</cp:lastPrinted>
  <dcterms:created xsi:type="dcterms:W3CDTF">2016-01-26T10:40:10Z</dcterms:created>
  <dcterms:modified xsi:type="dcterms:W3CDTF">2019-06-18T08:13:58Z</dcterms:modified>
</cp:coreProperties>
</file>